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6"/>
    <p:restoredTop sz="96564" autoAdjust="0"/>
  </p:normalViewPr>
  <p:slideViewPr>
    <p:cSldViewPr snapToGrid="0" snapToObjects="1">
      <p:cViewPr varScale="1">
        <p:scale>
          <a:sx n="184" d="100"/>
          <a:sy n="184" d="100"/>
        </p:scale>
        <p:origin x="773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EFEC-2CE8-42C0-846A-8A2CB8DA45A7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CF2BF-1833-44F8-8F94-D2075D3D36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5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CF2BF-1833-44F8-8F94-D2075D3D362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45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CF2BF-1833-44F8-8F94-D2075D3D362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30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DE16-BD70-1C49-871B-790C01A46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A9A36-BC2F-144C-A66E-59A131B7E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F435-8D6B-8A4D-A876-A394E7E1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E6970-FBD2-F547-89E2-93188299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C3C48-BA91-614D-AB12-1DF13048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897D-78F4-A347-9C7D-F22B469F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4A7ED-CF8E-8E4C-9F3B-D51B959DD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6764B-8E2D-A547-A866-EF95EADB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9669-BE0F-B540-AE98-6D6B1AD7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874CA-228E-6446-B4F3-05CC687D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6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D56D3-A352-BE49-86C8-B31114597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57607-6DC4-5740-AA7D-0FD5B385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59F22-D090-F849-987A-C2D2A172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EB3AD-7809-984B-AA86-2B435ACC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DEE9-A193-4D48-999A-8EFE7E94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3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495D-65E8-CF41-BBF5-696B9690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CADA8-F706-3043-A51D-F9AF06217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05DF8-08F5-7B42-9B83-6520CB5B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7FE36-4268-414A-BF3E-47E81277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ACA4-7D95-084E-9EB1-DA8BA37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31ED-70E8-2341-AB41-CE8907C7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6B866-9702-1747-882A-EF7F15821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044F-A7CA-9649-8D4D-7B131748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00D2-6AED-4741-85BA-675DB178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FC94-BC90-464E-A9B6-D0F0A516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22C4-D74E-FC4B-BCC9-D828A0D8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2C757-89EE-8F4F-85F0-48616B84E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4FB70-BA7C-B040-8371-89C81A4F7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3929E-BD8B-0F42-A320-71AC8480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F563D-1BDA-9A4C-A972-214EDEE6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02575-5A95-1445-9B78-80394427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1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57CE-C41B-D741-8F28-9A092F48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6AF22-EF64-6A49-B019-AF1B5B44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67407-6418-A24F-8C55-8561EE3F8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6BA1C-7842-1A4F-86F0-FA3F20A75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61D19-7208-1C43-BECB-5DA6F32A5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14ADB-2ADC-B247-B98C-D483F3AF5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02E35-9776-0A44-93B1-DDAD6D57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DC892-56E7-FB4C-8D6A-6DB956D1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0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4870-4024-6F4C-86F3-7EB75A79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3010C-879E-1C4A-8147-44E2373D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55F75-C89A-894D-8F93-606E7F65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FC1F9-CEA9-CD45-9C5C-342B84CF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B3CFC-6B71-C744-864B-8F09175C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08856-EC4B-4547-B4BC-E4DBE126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3068C-71EC-0D4D-844C-3B0FA6F3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C11C-4EA9-3549-97B0-EA354D92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0506-89E9-5A4B-AF1A-0CE9ED5D6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7E4F2-2CEB-BE4A-908A-7A948F721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6F329-0AAF-AF48-B864-DE83DF88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F1C89-F515-8F4E-9AAA-EB2823E2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9EBD7-3F3C-EE4F-99AF-81C78F62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794B-6328-FA43-B504-2414244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838C3-AD5A-C143-9F64-F4EF2EA0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507D0-F250-9E45-A4C4-46A1B32D5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418D8-F13E-2047-832C-F4AC6418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7F8A-035B-6B49-84FD-A7604750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81968-6CEC-3B48-91BA-A97BFBBD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1CE1A-2E31-2F4E-99D3-0A362A84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78E4E-C3F0-BB40-BFCF-009AF60C8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5294-16B0-4948-B6E2-F7E8B9EAF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9CAAA-7989-4948-B576-0F356D6FBB0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8889-62D8-2944-9A8A-8B6AA372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00845-20BB-6540-8155-7D78D9215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9EE253F-FD96-4087-B86C-A015A0E9A2E0}"/>
              </a:ext>
            </a:extLst>
          </p:cNvPr>
          <p:cNvGrpSpPr/>
          <p:nvPr/>
        </p:nvGrpSpPr>
        <p:grpSpPr>
          <a:xfrm>
            <a:off x="194293" y="-826507"/>
            <a:ext cx="12170365" cy="7563482"/>
            <a:chOff x="194293" y="-826507"/>
            <a:chExt cx="12170365" cy="7563482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4E3B70AA-3018-A84B-8146-450DBD45F957}"/>
                </a:ext>
              </a:extLst>
            </p:cNvPr>
            <p:cNvSpPr/>
            <p:nvPr/>
          </p:nvSpPr>
          <p:spPr>
            <a:xfrm>
              <a:off x="201402" y="2349310"/>
              <a:ext cx="11990598" cy="1453873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1F190A7-5389-0F4D-8A23-66D65E56AD51}"/>
                </a:ext>
              </a:extLst>
            </p:cNvPr>
            <p:cNvSpPr/>
            <p:nvPr/>
          </p:nvSpPr>
          <p:spPr>
            <a:xfrm>
              <a:off x="194293" y="4035169"/>
              <a:ext cx="11997707" cy="2701806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BFECFE-24DB-654D-BA48-C617D398F368}"/>
                </a:ext>
              </a:extLst>
            </p:cNvPr>
            <p:cNvSpPr/>
            <p:nvPr/>
          </p:nvSpPr>
          <p:spPr>
            <a:xfrm>
              <a:off x="446108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IoT Cloud Service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FF5DCB6-C176-C14E-AE07-410CD08116DB}"/>
                </a:ext>
              </a:extLst>
            </p:cNvPr>
            <p:cNvSpPr/>
            <p:nvPr/>
          </p:nvSpPr>
          <p:spPr>
            <a:xfrm>
              <a:off x="6161097" y="243867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HVAC D.T. Sim.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B4811DE-A1FF-1D4B-9BAD-EC95DA47AD96}"/>
                </a:ext>
              </a:extLst>
            </p:cNvPr>
            <p:cNvSpPr/>
            <p:nvPr/>
          </p:nvSpPr>
          <p:spPr>
            <a:xfrm>
              <a:off x="7532698" y="24386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Blue-Pump D.T. Sim.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CABD203-5C01-6749-B899-D4784813CB93}"/>
                </a:ext>
              </a:extLst>
            </p:cNvPr>
            <p:cNvSpPr/>
            <p:nvPr/>
          </p:nvSpPr>
          <p:spPr>
            <a:xfrm>
              <a:off x="8903504" y="24518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Festo Plant D.T. Sim.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41C0002-D126-6645-9EFF-92B67B0A1FFB}"/>
                </a:ext>
              </a:extLst>
            </p:cNvPr>
            <p:cNvSpPr/>
            <p:nvPr/>
          </p:nvSpPr>
          <p:spPr>
            <a:xfrm>
              <a:off x="10277687" y="244216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Solar Panel D.T. Sim.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F79E852-EC46-5240-AD42-950E887E3C06}"/>
                </a:ext>
              </a:extLst>
            </p:cNvPr>
            <p:cNvSpPr/>
            <p:nvPr/>
          </p:nvSpPr>
          <p:spPr>
            <a:xfrm>
              <a:off x="446107" y="2653900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Siemens</a:t>
              </a:r>
            </a:p>
            <a:p>
              <a:pPr algn="ctr"/>
              <a:r>
                <a:rPr lang="en-US" sz="1000" dirty="0"/>
                <a:t>Charging Integration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0B89F49-B43F-DE48-91BB-D72AB9FB64B8}"/>
                </a:ext>
              </a:extLst>
            </p:cNvPr>
            <p:cNvSpPr/>
            <p:nvPr/>
          </p:nvSpPr>
          <p:spPr>
            <a:xfrm>
              <a:off x="5316568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3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B0397A0-9E51-1141-931C-52D650CFA76E}"/>
                </a:ext>
              </a:extLst>
            </p:cNvPr>
            <p:cNvSpPr/>
            <p:nvPr/>
          </p:nvSpPr>
          <p:spPr>
            <a:xfrm>
              <a:off x="6161098" y="3221748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A8E6693-675B-BC47-9BAC-E8254D47425F}"/>
                </a:ext>
              </a:extLst>
            </p:cNvPr>
            <p:cNvSpPr/>
            <p:nvPr/>
          </p:nvSpPr>
          <p:spPr>
            <a:xfrm>
              <a:off x="75326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7D553CB-2C4F-0248-9FDD-7C41FFBA9C6E}"/>
                </a:ext>
              </a:extLst>
            </p:cNvPr>
            <p:cNvSpPr/>
            <p:nvPr/>
          </p:nvSpPr>
          <p:spPr>
            <a:xfrm>
              <a:off x="89042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 (Sim.)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B46EB61-A490-EB43-B02C-8B6639C19139}"/>
                </a:ext>
              </a:extLst>
            </p:cNvPr>
            <p:cNvSpPr/>
            <p:nvPr/>
          </p:nvSpPr>
          <p:spPr>
            <a:xfrm>
              <a:off x="102758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B8B1376-33AB-564D-9374-E71B03DA5EAA}"/>
                </a:ext>
              </a:extLst>
            </p:cNvPr>
            <p:cNvSpPr/>
            <p:nvPr/>
          </p:nvSpPr>
          <p:spPr>
            <a:xfrm>
              <a:off x="5316568" y="480703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75B279B-75F5-DE4E-932F-4B1F5D4DAB92}"/>
                </a:ext>
              </a:extLst>
            </p:cNvPr>
            <p:cNvSpPr/>
            <p:nvPr/>
          </p:nvSpPr>
          <p:spPr>
            <a:xfrm>
              <a:off x="66881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B132664-56F0-F24D-919C-577FFC5638CB}"/>
                </a:ext>
              </a:extLst>
            </p:cNvPr>
            <p:cNvSpPr/>
            <p:nvPr/>
          </p:nvSpPr>
          <p:spPr>
            <a:xfrm>
              <a:off x="80597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 (Sim.)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F93E575-2588-5D45-AE95-88E906E863C5}"/>
                </a:ext>
              </a:extLst>
            </p:cNvPr>
            <p:cNvSpPr/>
            <p:nvPr/>
          </p:nvSpPr>
          <p:spPr>
            <a:xfrm>
              <a:off x="94313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C7236A-41B5-C348-A549-77634DFAE749}"/>
                </a:ext>
              </a:extLst>
            </p:cNvPr>
            <p:cNvSpPr/>
            <p:nvPr/>
          </p:nvSpPr>
          <p:spPr>
            <a:xfrm>
              <a:off x="5316568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NHK</a:t>
              </a:r>
            </a:p>
            <a:p>
              <a:pPr algn="ctr"/>
              <a:r>
                <a:rPr lang="en-US" sz="1000" dirty="0"/>
                <a:t>Smart mirror /</a:t>
              </a:r>
            </a:p>
            <a:p>
              <a:pPr algn="ctr"/>
              <a:r>
                <a:rPr lang="en-US" sz="1000" dirty="0"/>
                <a:t>refrigerator disp.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111718F-C234-3243-B6AF-5806F53FC655}"/>
                </a:ext>
              </a:extLst>
            </p:cNvPr>
            <p:cNvSpPr/>
            <p:nvPr/>
          </p:nvSpPr>
          <p:spPr>
            <a:xfrm>
              <a:off x="3506910" y="-155850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77D5B9-D5CD-DF4D-9C81-CB2F03F89668}"/>
                </a:ext>
              </a:extLst>
            </p:cNvPr>
            <p:cNvSpPr txBox="1"/>
            <p:nvPr/>
          </p:nvSpPr>
          <p:spPr>
            <a:xfrm>
              <a:off x="3495470" y="-213182"/>
              <a:ext cx="1113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Kanazawa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2950A8D-3C1D-D74D-8A97-709004213651}"/>
                </a:ext>
              </a:extLst>
            </p:cNvPr>
            <p:cNvSpPr/>
            <p:nvPr/>
          </p:nvSpPr>
          <p:spPr>
            <a:xfrm>
              <a:off x="3662675" y="1469370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C5CF261-B44E-624B-8395-B17A05695AE0}"/>
                </a:ext>
              </a:extLst>
            </p:cNvPr>
            <p:cNvSpPr/>
            <p:nvPr/>
          </p:nvSpPr>
          <p:spPr>
            <a:xfrm>
              <a:off x="367399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93EE9F5-44F5-7949-9788-71565109A004}"/>
                </a:ext>
              </a:extLst>
            </p:cNvPr>
            <p:cNvSpPr/>
            <p:nvPr/>
          </p:nvSpPr>
          <p:spPr>
            <a:xfrm>
              <a:off x="3662674" y="2435151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1FECCBC-EE35-6245-974F-B5EB0AB20396}"/>
                </a:ext>
              </a:extLst>
            </p:cNvPr>
            <p:cNvSpPr/>
            <p:nvPr/>
          </p:nvSpPr>
          <p:spPr>
            <a:xfrm>
              <a:off x="3673995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A784D4-FFFE-A441-B3FE-B49E91FD0BA0}"/>
                </a:ext>
              </a:extLst>
            </p:cNvPr>
            <p:cNvCxnSpPr>
              <a:cxnSpLocks/>
              <a:stCxn id="29" idx="2"/>
              <a:endCxn id="31" idx="0"/>
            </p:cNvCxnSpPr>
            <p:nvPr/>
          </p:nvCxnSpPr>
          <p:spPr>
            <a:xfrm flipH="1">
              <a:off x="4311303" y="1956693"/>
              <a:ext cx="1" cy="478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E2D9E92-5078-434B-B2B1-E49F66BDDE9E}"/>
                </a:ext>
              </a:extLst>
            </p:cNvPr>
            <p:cNvCxnSpPr>
              <a:cxnSpLocks/>
              <a:stCxn id="32" idx="2"/>
              <a:endCxn id="30" idx="0"/>
            </p:cNvCxnSpPr>
            <p:nvPr/>
          </p:nvCxnSpPr>
          <p:spPr>
            <a:xfrm>
              <a:off x="4322624" y="3699037"/>
              <a:ext cx="1" cy="463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E27893D-7762-8947-96AD-FD4C8998EACF}"/>
                </a:ext>
              </a:extLst>
            </p:cNvPr>
            <p:cNvSpPr/>
            <p:nvPr/>
          </p:nvSpPr>
          <p:spPr>
            <a:xfrm>
              <a:off x="5316567" y="609528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Rotary Beacon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66AAD51-0E18-7A46-A488-684E45D37584}"/>
                </a:ext>
              </a:extLst>
            </p:cNvPr>
            <p:cNvSpPr/>
            <p:nvPr/>
          </p:nvSpPr>
          <p:spPr>
            <a:xfrm>
              <a:off x="6688168" y="609503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Buzzer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DC90E7C-E927-E542-90F4-26B7805F269C}"/>
                </a:ext>
              </a:extLst>
            </p:cNvPr>
            <p:cNvSpPr/>
            <p:nvPr/>
          </p:nvSpPr>
          <p:spPr>
            <a:xfrm>
              <a:off x="8059769" y="609478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Env. Sensor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0A35B46-7548-4C4A-9097-FA471CE6278E}"/>
                </a:ext>
              </a:extLst>
            </p:cNvPr>
            <p:cNvSpPr/>
            <p:nvPr/>
          </p:nvSpPr>
          <p:spPr>
            <a:xfrm>
              <a:off x="9431370" y="609452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Agri. Sensor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FA543CE-C5A5-6F4B-BD0C-65F2DA3FE743}"/>
                </a:ext>
              </a:extLst>
            </p:cNvPr>
            <p:cNvSpPr/>
            <p:nvPr/>
          </p:nvSpPr>
          <p:spPr>
            <a:xfrm>
              <a:off x="10802971" y="609427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Wearable Sensor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F48EAFD-8E66-D448-847E-69BAC215BA04}"/>
                </a:ext>
              </a:extLst>
            </p:cNvPr>
            <p:cNvSpPr/>
            <p:nvPr/>
          </p:nvSpPr>
          <p:spPr>
            <a:xfrm>
              <a:off x="3641999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Smart Meter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C690740-2AA4-2140-9E98-E31814BA35B2}"/>
                </a:ext>
              </a:extLst>
            </p:cNvPr>
            <p:cNvSpPr/>
            <p:nvPr/>
          </p:nvSpPr>
          <p:spPr>
            <a:xfrm>
              <a:off x="5281172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LED Light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A6DC17C-9C8A-BB41-8AA7-E872318A3866}"/>
                </a:ext>
              </a:extLst>
            </p:cNvPr>
            <p:cNvSpPr/>
            <p:nvPr/>
          </p:nvSpPr>
          <p:spPr>
            <a:xfrm>
              <a:off x="5298596" y="144219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Air Conditioner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BE8C87B-3385-0F44-AC85-C24203274549}"/>
                </a:ext>
              </a:extLst>
            </p:cNvPr>
            <p:cNvSpPr/>
            <p:nvPr/>
          </p:nvSpPr>
          <p:spPr>
            <a:xfrm>
              <a:off x="5281172" y="831172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(close)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E220C3DC-5E8A-EE4A-9F32-7322CB9C0A12}"/>
                </a:ext>
              </a:extLst>
            </p:cNvPr>
            <p:cNvSpPr/>
            <p:nvPr/>
          </p:nvSpPr>
          <p:spPr>
            <a:xfrm>
              <a:off x="3641998" y="82211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(open)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196136FF-9243-C54A-9AB8-786494D3E21F}"/>
                </a:ext>
              </a:extLst>
            </p:cNvPr>
            <p:cNvSpPr/>
            <p:nvPr/>
          </p:nvSpPr>
          <p:spPr>
            <a:xfrm>
              <a:off x="3673995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Sense HAT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6C968280-70C1-504F-A5B9-193B41D6F601}"/>
                </a:ext>
              </a:extLst>
            </p:cNvPr>
            <p:cNvSpPr/>
            <p:nvPr/>
          </p:nvSpPr>
          <p:spPr>
            <a:xfrm>
              <a:off x="3673996" y="611230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Light Sensor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1AA2AB7-8D2F-0E48-B7B0-68D1A967C994}"/>
                </a:ext>
              </a:extLst>
            </p:cNvPr>
            <p:cNvSpPr/>
            <p:nvPr/>
          </p:nvSpPr>
          <p:spPr>
            <a:xfrm>
              <a:off x="7415391" y="-163446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760921C-861F-3447-8DCF-9A9EA0B5A29A}"/>
                </a:ext>
              </a:extLst>
            </p:cNvPr>
            <p:cNvSpPr txBox="1"/>
            <p:nvPr/>
          </p:nvSpPr>
          <p:spPr>
            <a:xfrm>
              <a:off x="7416246" y="-219687"/>
              <a:ext cx="748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Osaka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7928797-FE4F-F444-8861-44E1FE33D420}"/>
                </a:ext>
              </a:extLst>
            </p:cNvPr>
            <p:cNvSpPr/>
            <p:nvPr/>
          </p:nvSpPr>
          <p:spPr>
            <a:xfrm>
              <a:off x="7574358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DC1AB05-9CA7-6A4D-B4C6-FFE06F27596C}"/>
                </a:ext>
              </a:extLst>
            </p:cNvPr>
            <p:cNvSpPr/>
            <p:nvPr/>
          </p:nvSpPr>
          <p:spPr>
            <a:xfrm>
              <a:off x="9249520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BC2AB6D-BA6E-6140-AC41-BD7FF6984CF5}"/>
                </a:ext>
              </a:extLst>
            </p:cNvPr>
            <p:cNvSpPr/>
            <p:nvPr/>
          </p:nvSpPr>
          <p:spPr>
            <a:xfrm>
              <a:off x="7574358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672B763-9F5A-974E-8F78-31C00AE04313}"/>
                </a:ext>
              </a:extLst>
            </p:cNvPr>
            <p:cNvSpPr/>
            <p:nvPr/>
          </p:nvSpPr>
          <p:spPr>
            <a:xfrm>
              <a:off x="9249519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04F3EAE-9272-2147-9D41-EBBBE1F79231}"/>
                </a:ext>
              </a:extLst>
            </p:cNvPr>
            <p:cNvSpPr/>
            <p:nvPr/>
          </p:nvSpPr>
          <p:spPr>
            <a:xfrm>
              <a:off x="7574358" y="14617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05C26C6-E6A2-C247-932B-D1338B6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1444" y="-687963"/>
              <a:ext cx="1591441" cy="85402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B117E2F-9DFE-394A-BEF8-5273BF39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93731" y="986858"/>
              <a:ext cx="466836" cy="3693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FA4CF7E-76FD-6342-9D04-02A66464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93113" y="958115"/>
              <a:ext cx="466836" cy="369332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06CF71A-D328-3940-954B-83D10D7D1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38698" t="49050" r="1205" b="10795"/>
            <a:stretch/>
          </p:blipFill>
          <p:spPr>
            <a:xfrm>
              <a:off x="11254297" y="3129548"/>
              <a:ext cx="889173" cy="38690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0244EB6-88F8-2345-9616-CD3302D1F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10248104" y="338984"/>
              <a:ext cx="495928" cy="440031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8F68260-B0A1-3942-BA95-BED640673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8584191" y="473647"/>
              <a:ext cx="531652" cy="15679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7E397F6-FF74-544E-B09A-406888B0B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8748193" y="1492049"/>
              <a:ext cx="275698" cy="44432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9717C68-6FAE-C74A-9863-B0439910C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926702" y="3208513"/>
              <a:ext cx="531652" cy="15679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551B772-89AE-0444-B524-07386F503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8428620" y="3102985"/>
              <a:ext cx="495928" cy="44003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703AB53-82ED-EB4C-9C60-1DF52594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896166" y="3208513"/>
              <a:ext cx="275698" cy="44432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E1D4F5F-16BA-7642-BFA0-402AE11DFDA6}"/>
                </a:ext>
              </a:extLst>
            </p:cNvPr>
            <p:cNvSpPr txBox="1"/>
            <p:nvPr/>
          </p:nvSpPr>
          <p:spPr>
            <a:xfrm>
              <a:off x="201402" y="4032318"/>
              <a:ext cx="9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Fukuoka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4EBFFE5-0A0C-EE45-AF73-5BADEC1F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3327" y="5237756"/>
              <a:ext cx="509305" cy="38197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958C9F7-D988-C040-B430-C6F04F101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29" t="72429" r="73694" b="4088"/>
            <a:stretch/>
          </p:blipFill>
          <p:spPr>
            <a:xfrm>
              <a:off x="8946764" y="5975368"/>
              <a:ext cx="447434" cy="34112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B2A7358-B939-2D4C-9721-9081D4E6D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38698" t="49050" r="1205" b="10795"/>
            <a:stretch/>
          </p:blipFill>
          <p:spPr>
            <a:xfrm>
              <a:off x="10423416" y="4727013"/>
              <a:ext cx="889173" cy="386903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B635B42-4082-CE46-A240-E89F14F41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095821" y="4805978"/>
              <a:ext cx="531652" cy="15679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2C0B9E5-3702-834D-90B8-4FF8526F5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7597739" y="4700450"/>
              <a:ext cx="495928" cy="440031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75617DF-AB29-E048-96D9-C09030538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065285" y="4805978"/>
              <a:ext cx="275698" cy="44432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DA78E-4645-954E-B28C-F5421ADEC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5384"/>
            <a:stretch/>
          </p:blipFill>
          <p:spPr>
            <a:xfrm>
              <a:off x="1505364" y="3129548"/>
              <a:ext cx="358201" cy="33785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E5C131F-8B93-B04B-981B-D868E1C57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295" t="11025" r="61655" b="40356"/>
            <a:stretch/>
          </p:blipFill>
          <p:spPr>
            <a:xfrm>
              <a:off x="7109797" y="2324110"/>
              <a:ext cx="401967" cy="343937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0EA0DF0-BDB2-2B4E-AE3A-6E8B3D34D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17" t="77479" r="90504" b="1065"/>
            <a:stretch/>
          </p:blipFill>
          <p:spPr>
            <a:xfrm>
              <a:off x="6384245" y="6014176"/>
              <a:ext cx="303922" cy="48732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C4594D0-A514-604A-B347-B937A19B4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0634" t="6286" r="382" b="67473"/>
            <a:stretch/>
          </p:blipFill>
          <p:spPr>
            <a:xfrm>
              <a:off x="5267903" y="-826507"/>
              <a:ext cx="1492422" cy="1029728"/>
            </a:xfrm>
            <a:prstGeom prst="rect">
              <a:avLst/>
            </a:prstGeom>
          </p:spPr>
        </p:pic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6A1C9842-8E62-8A41-8992-5B9EFC29A6F3}"/>
                </a:ext>
              </a:extLst>
            </p:cNvPr>
            <p:cNvSpPr/>
            <p:nvPr/>
          </p:nvSpPr>
          <p:spPr>
            <a:xfrm>
              <a:off x="444149" y="6257837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Hitachi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BF03AC2-D774-5246-B9AF-5410608E353E}"/>
                </a:ext>
              </a:extLst>
            </p:cNvPr>
            <p:cNvSpPr txBox="1"/>
            <p:nvPr/>
          </p:nvSpPr>
          <p:spPr>
            <a:xfrm>
              <a:off x="211982" y="2328182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32158E1-CC2D-774A-B8DB-4E5775906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780" t="21595" r="27903" b="28596"/>
            <a:stretch/>
          </p:blipFill>
          <p:spPr>
            <a:xfrm>
              <a:off x="11546862" y="3948386"/>
              <a:ext cx="817796" cy="613427"/>
            </a:xfrm>
            <a:prstGeom prst="rect">
              <a:avLst/>
            </a:prstGeom>
          </p:spPr>
        </p:pic>
        <p:sp>
          <p:nvSpPr>
            <p:cNvPr id="72" name="Rounded Rectangle 87">
              <a:extLst>
                <a:ext uri="{FF2B5EF4-FFF2-40B4-BE49-F238E27FC236}">
                  <a16:creationId xmlns:a16="http://schemas.microsoft.com/office/drawing/2014/main" id="{8AF58D38-E6AA-4D7F-8D69-31ED13DA9356}"/>
                </a:ext>
              </a:extLst>
            </p:cNvPr>
            <p:cNvSpPr/>
            <p:nvPr/>
          </p:nvSpPr>
          <p:spPr>
            <a:xfrm>
              <a:off x="444149" y="4373554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000" dirty="0"/>
                <a:t>NHK </a:t>
              </a:r>
              <a:br>
                <a:rPr lang="en-US" sz="1000" dirty="0"/>
              </a:br>
              <a:r>
                <a:rPr lang="en-US" sz="1000" dirty="0" err="1"/>
                <a:t>Hybridcast</a:t>
              </a:r>
              <a:r>
                <a:rPr lang="en-US" sz="1000" dirty="0"/>
                <a:t> Connect Application</a:t>
              </a:r>
            </a:p>
          </p:txBody>
        </p:sp>
        <p:sp>
          <p:nvSpPr>
            <p:cNvPr id="83" name="Rounded Rectangle 23">
              <a:extLst>
                <a:ext uri="{FF2B5EF4-FFF2-40B4-BE49-F238E27FC236}">
                  <a16:creationId xmlns:a16="http://schemas.microsoft.com/office/drawing/2014/main" id="{005B7BE6-5980-46F1-A144-6269FBA8C393}"/>
                </a:ext>
              </a:extLst>
            </p:cNvPr>
            <p:cNvSpPr/>
            <p:nvPr/>
          </p:nvSpPr>
          <p:spPr>
            <a:xfrm>
              <a:off x="6688168" y="54538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Simple Web Camera</a:t>
              </a:r>
            </a:p>
          </p:txBody>
        </p:sp>
        <p:sp>
          <p:nvSpPr>
            <p:cNvPr id="84" name="Rounded Rectangle 23">
              <a:extLst>
                <a:ext uri="{FF2B5EF4-FFF2-40B4-BE49-F238E27FC236}">
                  <a16:creationId xmlns:a16="http://schemas.microsoft.com/office/drawing/2014/main" id="{64F54836-5015-4A61-B347-5B09B8C11032}"/>
                </a:ext>
              </a:extLst>
            </p:cNvPr>
            <p:cNvSpPr/>
            <p:nvPr/>
          </p:nvSpPr>
          <p:spPr>
            <a:xfrm>
              <a:off x="8059768" y="545660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Web Speak</a:t>
              </a:r>
            </a:p>
          </p:txBody>
        </p:sp>
        <p:sp>
          <p:nvSpPr>
            <p:cNvPr id="85" name="Rounded Rectangle 23">
              <a:extLst>
                <a:ext uri="{FF2B5EF4-FFF2-40B4-BE49-F238E27FC236}">
                  <a16:creationId xmlns:a16="http://schemas.microsoft.com/office/drawing/2014/main" id="{6174A2A3-3972-4548-BB5C-BE3ADDBED81D}"/>
                </a:ext>
              </a:extLst>
            </p:cNvPr>
            <p:cNvSpPr/>
            <p:nvPr/>
          </p:nvSpPr>
          <p:spPr>
            <a:xfrm>
              <a:off x="2087270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 err="1"/>
                <a:t>WebThings</a:t>
              </a:r>
              <a:r>
                <a:rPr lang="en-US" sz="1000" dirty="0"/>
                <a:t> Gateway </a:t>
              </a:r>
            </a:p>
          </p:txBody>
        </p:sp>
        <p:sp>
          <p:nvSpPr>
            <p:cNvPr id="92" name="Rounded Rectangle 21">
              <a:extLst>
                <a:ext uri="{FF2B5EF4-FFF2-40B4-BE49-F238E27FC236}">
                  <a16:creationId xmlns:a16="http://schemas.microsoft.com/office/drawing/2014/main" id="{8807A330-DF2B-4F83-8C01-82BEED727EF5}"/>
                </a:ext>
              </a:extLst>
            </p:cNvPr>
            <p:cNvSpPr/>
            <p:nvPr/>
          </p:nvSpPr>
          <p:spPr>
            <a:xfrm>
              <a:off x="669674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Google Home</a:t>
              </a:r>
            </a:p>
          </p:txBody>
        </p:sp>
        <p:sp>
          <p:nvSpPr>
            <p:cNvPr id="94" name="Rounded Rectangle 87">
              <a:extLst>
                <a:ext uri="{FF2B5EF4-FFF2-40B4-BE49-F238E27FC236}">
                  <a16:creationId xmlns:a16="http://schemas.microsoft.com/office/drawing/2014/main" id="{8B4406D5-F835-4522-B203-08A0BBD75F87}"/>
                </a:ext>
              </a:extLst>
            </p:cNvPr>
            <p:cNvSpPr/>
            <p:nvPr/>
          </p:nvSpPr>
          <p:spPr>
            <a:xfrm>
              <a:off x="444149" y="5880982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AC19C13-A83B-CD49-AD0D-59BB89B66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1782" y="4255100"/>
              <a:ext cx="466836" cy="369332"/>
            </a:xfrm>
            <a:prstGeom prst="rect">
              <a:avLst/>
            </a:prstGeom>
          </p:spPr>
        </p:pic>
        <p:sp>
          <p:nvSpPr>
            <p:cNvPr id="86" name="Rounded Rectangle 87">
              <a:extLst>
                <a:ext uri="{FF2B5EF4-FFF2-40B4-BE49-F238E27FC236}">
                  <a16:creationId xmlns:a16="http://schemas.microsoft.com/office/drawing/2014/main" id="{4FFC9430-315A-474E-A9B3-5DCA27C736FE}"/>
                </a:ext>
              </a:extLst>
            </p:cNvPr>
            <p:cNvSpPr/>
            <p:nvPr/>
          </p:nvSpPr>
          <p:spPr>
            <a:xfrm>
              <a:off x="444149" y="5504125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93" name="Rounded Rectangle 87">
              <a:extLst>
                <a:ext uri="{FF2B5EF4-FFF2-40B4-BE49-F238E27FC236}">
                  <a16:creationId xmlns:a16="http://schemas.microsoft.com/office/drawing/2014/main" id="{07E07761-ACF8-41FA-83A5-51983AFCC767}"/>
                </a:ext>
              </a:extLst>
            </p:cNvPr>
            <p:cNvSpPr/>
            <p:nvPr/>
          </p:nvSpPr>
          <p:spPr>
            <a:xfrm>
              <a:off x="444149" y="5127268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95" name="Rounded Rectangle 87">
              <a:extLst>
                <a:ext uri="{FF2B5EF4-FFF2-40B4-BE49-F238E27FC236}">
                  <a16:creationId xmlns:a16="http://schemas.microsoft.com/office/drawing/2014/main" id="{C3147469-7353-410F-8798-D646E209DD50}"/>
                </a:ext>
              </a:extLst>
            </p:cNvPr>
            <p:cNvSpPr/>
            <p:nvPr/>
          </p:nvSpPr>
          <p:spPr>
            <a:xfrm>
              <a:off x="444149" y="4750411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7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BD30021F-5AC0-4704-BA38-525CE602CD33}"/>
              </a:ext>
            </a:extLst>
          </p:cNvPr>
          <p:cNvGrpSpPr/>
          <p:nvPr/>
        </p:nvGrpSpPr>
        <p:grpSpPr>
          <a:xfrm>
            <a:off x="194293" y="-826507"/>
            <a:ext cx="12170365" cy="7563482"/>
            <a:chOff x="194293" y="-826507"/>
            <a:chExt cx="12170365" cy="7563482"/>
          </a:xfrm>
        </p:grpSpPr>
        <p:sp>
          <p:nvSpPr>
            <p:cNvPr id="97" name="Rounded Rectangle 88">
              <a:extLst>
                <a:ext uri="{FF2B5EF4-FFF2-40B4-BE49-F238E27FC236}">
                  <a16:creationId xmlns:a16="http://schemas.microsoft.com/office/drawing/2014/main" id="{1A1B00C7-ED2F-405C-8E28-B54297205289}"/>
                </a:ext>
              </a:extLst>
            </p:cNvPr>
            <p:cNvSpPr/>
            <p:nvPr/>
          </p:nvSpPr>
          <p:spPr>
            <a:xfrm>
              <a:off x="201402" y="2349310"/>
              <a:ext cx="11990598" cy="1453873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56">
              <a:extLst>
                <a:ext uri="{FF2B5EF4-FFF2-40B4-BE49-F238E27FC236}">
                  <a16:creationId xmlns:a16="http://schemas.microsoft.com/office/drawing/2014/main" id="{2D3B8CA6-BAAC-4E90-8126-954D0B67585A}"/>
                </a:ext>
              </a:extLst>
            </p:cNvPr>
            <p:cNvSpPr/>
            <p:nvPr/>
          </p:nvSpPr>
          <p:spPr>
            <a:xfrm>
              <a:off x="194293" y="4035169"/>
              <a:ext cx="11997707" cy="2701806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3">
              <a:extLst>
                <a:ext uri="{FF2B5EF4-FFF2-40B4-BE49-F238E27FC236}">
                  <a16:creationId xmlns:a16="http://schemas.microsoft.com/office/drawing/2014/main" id="{4585D23C-9F08-4C3E-8097-29731F6D5A82}"/>
                </a:ext>
              </a:extLst>
            </p:cNvPr>
            <p:cNvSpPr/>
            <p:nvPr/>
          </p:nvSpPr>
          <p:spPr>
            <a:xfrm>
              <a:off x="446108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IoT Cloud Service</a:t>
              </a:r>
            </a:p>
          </p:txBody>
        </p:sp>
        <p:sp>
          <p:nvSpPr>
            <p:cNvPr id="102" name="Rounded Rectangle 4">
              <a:extLst>
                <a:ext uri="{FF2B5EF4-FFF2-40B4-BE49-F238E27FC236}">
                  <a16:creationId xmlns:a16="http://schemas.microsoft.com/office/drawing/2014/main" id="{A46B49F1-3D91-4131-B952-55B3FB1E0E17}"/>
                </a:ext>
              </a:extLst>
            </p:cNvPr>
            <p:cNvSpPr/>
            <p:nvPr/>
          </p:nvSpPr>
          <p:spPr>
            <a:xfrm>
              <a:off x="6161097" y="243867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HVAC D.T. Sim.</a:t>
              </a:r>
            </a:p>
          </p:txBody>
        </p:sp>
        <p:sp>
          <p:nvSpPr>
            <p:cNvPr id="103" name="Rounded Rectangle 5">
              <a:extLst>
                <a:ext uri="{FF2B5EF4-FFF2-40B4-BE49-F238E27FC236}">
                  <a16:creationId xmlns:a16="http://schemas.microsoft.com/office/drawing/2014/main" id="{47E2B986-9B46-49C0-B2B9-3142BFF35335}"/>
                </a:ext>
              </a:extLst>
            </p:cNvPr>
            <p:cNvSpPr/>
            <p:nvPr/>
          </p:nvSpPr>
          <p:spPr>
            <a:xfrm>
              <a:off x="7532698" y="24386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Blue-Pump D.T. Sim.</a:t>
              </a:r>
            </a:p>
          </p:txBody>
        </p:sp>
        <p:sp>
          <p:nvSpPr>
            <p:cNvPr id="105" name="Rounded Rectangle 6">
              <a:extLst>
                <a:ext uri="{FF2B5EF4-FFF2-40B4-BE49-F238E27FC236}">
                  <a16:creationId xmlns:a16="http://schemas.microsoft.com/office/drawing/2014/main" id="{F39C8075-FCC4-431C-AECB-16CA20EEED95}"/>
                </a:ext>
              </a:extLst>
            </p:cNvPr>
            <p:cNvSpPr/>
            <p:nvPr/>
          </p:nvSpPr>
          <p:spPr>
            <a:xfrm>
              <a:off x="8903504" y="24518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Festo Plant D.T. Sim.</a:t>
              </a:r>
            </a:p>
          </p:txBody>
        </p:sp>
        <p:sp>
          <p:nvSpPr>
            <p:cNvPr id="107" name="Rounded Rectangle 7">
              <a:extLst>
                <a:ext uri="{FF2B5EF4-FFF2-40B4-BE49-F238E27FC236}">
                  <a16:creationId xmlns:a16="http://schemas.microsoft.com/office/drawing/2014/main" id="{C235D994-D955-42DD-8870-5687164644FD}"/>
                </a:ext>
              </a:extLst>
            </p:cNvPr>
            <p:cNvSpPr/>
            <p:nvPr/>
          </p:nvSpPr>
          <p:spPr>
            <a:xfrm>
              <a:off x="10277687" y="244216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Solar Panel D.T. Sim.</a:t>
              </a:r>
            </a:p>
          </p:txBody>
        </p:sp>
        <p:sp>
          <p:nvSpPr>
            <p:cNvPr id="108" name="Rounded Rectangle 8">
              <a:extLst>
                <a:ext uri="{FF2B5EF4-FFF2-40B4-BE49-F238E27FC236}">
                  <a16:creationId xmlns:a16="http://schemas.microsoft.com/office/drawing/2014/main" id="{357508B6-C1C9-4235-84F1-E6EE1C79AD44}"/>
                </a:ext>
              </a:extLst>
            </p:cNvPr>
            <p:cNvSpPr/>
            <p:nvPr/>
          </p:nvSpPr>
          <p:spPr>
            <a:xfrm>
              <a:off x="446107" y="2653900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Siemens</a:t>
              </a:r>
            </a:p>
            <a:p>
              <a:pPr algn="ctr"/>
              <a:r>
                <a:rPr lang="en-US" sz="1000" dirty="0"/>
                <a:t>Charging Integration</a:t>
              </a:r>
            </a:p>
          </p:txBody>
        </p:sp>
        <p:sp>
          <p:nvSpPr>
            <p:cNvPr id="110" name="Rounded Rectangle 14">
              <a:extLst>
                <a:ext uri="{FF2B5EF4-FFF2-40B4-BE49-F238E27FC236}">
                  <a16:creationId xmlns:a16="http://schemas.microsoft.com/office/drawing/2014/main" id="{E364D423-53F7-42BC-8A4D-04521A4DE782}"/>
                </a:ext>
              </a:extLst>
            </p:cNvPr>
            <p:cNvSpPr/>
            <p:nvPr/>
          </p:nvSpPr>
          <p:spPr>
            <a:xfrm>
              <a:off x="5316568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3</a:t>
              </a:r>
            </a:p>
          </p:txBody>
        </p:sp>
        <p:sp>
          <p:nvSpPr>
            <p:cNvPr id="111" name="Rounded Rectangle 15">
              <a:extLst>
                <a:ext uri="{FF2B5EF4-FFF2-40B4-BE49-F238E27FC236}">
                  <a16:creationId xmlns:a16="http://schemas.microsoft.com/office/drawing/2014/main" id="{457695E1-5D1E-4CAB-9835-42C5A9B0819F}"/>
                </a:ext>
              </a:extLst>
            </p:cNvPr>
            <p:cNvSpPr/>
            <p:nvPr/>
          </p:nvSpPr>
          <p:spPr>
            <a:xfrm>
              <a:off x="6161098" y="3221748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112" name="Rounded Rectangle 16">
              <a:extLst>
                <a:ext uri="{FF2B5EF4-FFF2-40B4-BE49-F238E27FC236}">
                  <a16:creationId xmlns:a16="http://schemas.microsoft.com/office/drawing/2014/main" id="{2A5F6105-6737-4CDC-B594-4017FB6E73D3}"/>
                </a:ext>
              </a:extLst>
            </p:cNvPr>
            <p:cNvSpPr/>
            <p:nvPr/>
          </p:nvSpPr>
          <p:spPr>
            <a:xfrm>
              <a:off x="75326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113" name="Rounded Rectangle 17">
              <a:extLst>
                <a:ext uri="{FF2B5EF4-FFF2-40B4-BE49-F238E27FC236}">
                  <a16:creationId xmlns:a16="http://schemas.microsoft.com/office/drawing/2014/main" id="{3309D7DD-44C6-45A7-9350-F652E0D3FF88}"/>
                </a:ext>
              </a:extLst>
            </p:cNvPr>
            <p:cNvSpPr/>
            <p:nvPr/>
          </p:nvSpPr>
          <p:spPr>
            <a:xfrm>
              <a:off x="89042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 (Sim.)</a:t>
              </a:r>
            </a:p>
          </p:txBody>
        </p:sp>
        <p:sp>
          <p:nvSpPr>
            <p:cNvPr id="114" name="Rounded Rectangle 18">
              <a:extLst>
                <a:ext uri="{FF2B5EF4-FFF2-40B4-BE49-F238E27FC236}">
                  <a16:creationId xmlns:a16="http://schemas.microsoft.com/office/drawing/2014/main" id="{A767B809-1BBA-45A1-AD60-4D418EBEE107}"/>
                </a:ext>
              </a:extLst>
            </p:cNvPr>
            <p:cNvSpPr/>
            <p:nvPr/>
          </p:nvSpPr>
          <p:spPr>
            <a:xfrm>
              <a:off x="102758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115" name="Rounded Rectangle 19">
              <a:extLst>
                <a:ext uri="{FF2B5EF4-FFF2-40B4-BE49-F238E27FC236}">
                  <a16:creationId xmlns:a16="http://schemas.microsoft.com/office/drawing/2014/main" id="{BE8506C3-91AE-41AF-B7B6-CB0CFBBA8183}"/>
                </a:ext>
              </a:extLst>
            </p:cNvPr>
            <p:cNvSpPr/>
            <p:nvPr/>
          </p:nvSpPr>
          <p:spPr>
            <a:xfrm>
              <a:off x="5316568" y="480703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116" name="Rounded Rectangle 20">
              <a:extLst>
                <a:ext uri="{FF2B5EF4-FFF2-40B4-BE49-F238E27FC236}">
                  <a16:creationId xmlns:a16="http://schemas.microsoft.com/office/drawing/2014/main" id="{37BFC04C-8374-48C7-9E80-5136C105BD7F}"/>
                </a:ext>
              </a:extLst>
            </p:cNvPr>
            <p:cNvSpPr/>
            <p:nvPr/>
          </p:nvSpPr>
          <p:spPr>
            <a:xfrm>
              <a:off x="66881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117" name="Rounded Rectangle 21">
              <a:extLst>
                <a:ext uri="{FF2B5EF4-FFF2-40B4-BE49-F238E27FC236}">
                  <a16:creationId xmlns:a16="http://schemas.microsoft.com/office/drawing/2014/main" id="{D1C7E895-7D5D-4145-ADED-D46C4D782E56}"/>
                </a:ext>
              </a:extLst>
            </p:cNvPr>
            <p:cNvSpPr/>
            <p:nvPr/>
          </p:nvSpPr>
          <p:spPr>
            <a:xfrm>
              <a:off x="80597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 (Sim.)</a:t>
              </a:r>
            </a:p>
          </p:txBody>
        </p:sp>
        <p:sp>
          <p:nvSpPr>
            <p:cNvPr id="118" name="Rounded Rectangle 22">
              <a:extLst>
                <a:ext uri="{FF2B5EF4-FFF2-40B4-BE49-F238E27FC236}">
                  <a16:creationId xmlns:a16="http://schemas.microsoft.com/office/drawing/2014/main" id="{08B39950-0DC6-47CD-B995-A456DDAAF6F9}"/>
                </a:ext>
              </a:extLst>
            </p:cNvPr>
            <p:cNvSpPr/>
            <p:nvPr/>
          </p:nvSpPr>
          <p:spPr>
            <a:xfrm>
              <a:off x="94313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119" name="Rounded Rectangle 23">
              <a:extLst>
                <a:ext uri="{FF2B5EF4-FFF2-40B4-BE49-F238E27FC236}">
                  <a16:creationId xmlns:a16="http://schemas.microsoft.com/office/drawing/2014/main" id="{1C94ED78-4413-43C8-AE84-75692747E6C7}"/>
                </a:ext>
              </a:extLst>
            </p:cNvPr>
            <p:cNvSpPr/>
            <p:nvPr/>
          </p:nvSpPr>
          <p:spPr>
            <a:xfrm>
              <a:off x="5316568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NHK</a:t>
              </a:r>
            </a:p>
            <a:p>
              <a:pPr algn="ctr"/>
              <a:r>
                <a:rPr lang="en-US" sz="1000" dirty="0"/>
                <a:t>Smart mirror /</a:t>
              </a:r>
            </a:p>
            <a:p>
              <a:pPr algn="ctr"/>
              <a:r>
                <a:rPr lang="en-US" sz="1000" dirty="0"/>
                <a:t>refrigerator disp.</a:t>
              </a:r>
            </a:p>
          </p:txBody>
        </p:sp>
        <p:sp>
          <p:nvSpPr>
            <p:cNvPr id="120" name="Rounded Rectangle 25">
              <a:extLst>
                <a:ext uri="{FF2B5EF4-FFF2-40B4-BE49-F238E27FC236}">
                  <a16:creationId xmlns:a16="http://schemas.microsoft.com/office/drawing/2014/main" id="{FE84E13C-B676-4FDD-970A-CA1EE7A84867}"/>
                </a:ext>
              </a:extLst>
            </p:cNvPr>
            <p:cNvSpPr/>
            <p:nvPr/>
          </p:nvSpPr>
          <p:spPr>
            <a:xfrm>
              <a:off x="3506910" y="-155850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26">
              <a:extLst>
                <a:ext uri="{FF2B5EF4-FFF2-40B4-BE49-F238E27FC236}">
                  <a16:creationId xmlns:a16="http://schemas.microsoft.com/office/drawing/2014/main" id="{9BFA9867-B457-4FB1-B4A9-CDEDF6B0ECA2}"/>
                </a:ext>
              </a:extLst>
            </p:cNvPr>
            <p:cNvSpPr txBox="1"/>
            <p:nvPr/>
          </p:nvSpPr>
          <p:spPr>
            <a:xfrm>
              <a:off x="3495470" y="-213182"/>
              <a:ext cx="1113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Kanazawa</a:t>
              </a:r>
            </a:p>
          </p:txBody>
        </p:sp>
        <p:sp>
          <p:nvSpPr>
            <p:cNvPr id="122" name="Rounded Rectangle 28">
              <a:extLst>
                <a:ext uri="{FF2B5EF4-FFF2-40B4-BE49-F238E27FC236}">
                  <a16:creationId xmlns:a16="http://schemas.microsoft.com/office/drawing/2014/main" id="{0CEE205E-D8DB-41C2-8A18-998EDD76CBE9}"/>
                </a:ext>
              </a:extLst>
            </p:cNvPr>
            <p:cNvSpPr/>
            <p:nvPr/>
          </p:nvSpPr>
          <p:spPr>
            <a:xfrm>
              <a:off x="3662675" y="1469370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123" name="Rounded Rectangle 29">
              <a:extLst>
                <a:ext uri="{FF2B5EF4-FFF2-40B4-BE49-F238E27FC236}">
                  <a16:creationId xmlns:a16="http://schemas.microsoft.com/office/drawing/2014/main" id="{F442E566-C8C0-4F92-8C40-3C090AA22264}"/>
                </a:ext>
              </a:extLst>
            </p:cNvPr>
            <p:cNvSpPr/>
            <p:nvPr/>
          </p:nvSpPr>
          <p:spPr>
            <a:xfrm>
              <a:off x="367399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124" name="Rounded Rectangle 30">
              <a:extLst>
                <a:ext uri="{FF2B5EF4-FFF2-40B4-BE49-F238E27FC236}">
                  <a16:creationId xmlns:a16="http://schemas.microsoft.com/office/drawing/2014/main" id="{B25B733D-468A-408F-83EE-EFF36348A2BE}"/>
                </a:ext>
              </a:extLst>
            </p:cNvPr>
            <p:cNvSpPr/>
            <p:nvPr/>
          </p:nvSpPr>
          <p:spPr>
            <a:xfrm>
              <a:off x="3662674" y="2435151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sp>
          <p:nvSpPr>
            <p:cNvPr id="125" name="Rounded Rectangle 31">
              <a:extLst>
                <a:ext uri="{FF2B5EF4-FFF2-40B4-BE49-F238E27FC236}">
                  <a16:creationId xmlns:a16="http://schemas.microsoft.com/office/drawing/2014/main" id="{BE9D8E16-DDB7-4B8F-8F80-5AF7174D48F2}"/>
                </a:ext>
              </a:extLst>
            </p:cNvPr>
            <p:cNvSpPr/>
            <p:nvPr/>
          </p:nvSpPr>
          <p:spPr>
            <a:xfrm>
              <a:off x="3673995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cxnSp>
          <p:nvCxnSpPr>
            <p:cNvPr id="126" name="Straight Connector 33">
              <a:extLst>
                <a:ext uri="{FF2B5EF4-FFF2-40B4-BE49-F238E27FC236}">
                  <a16:creationId xmlns:a16="http://schemas.microsoft.com/office/drawing/2014/main" id="{10A52D8D-12B8-4DBA-B309-68C43A66B11B}"/>
                </a:ext>
              </a:extLst>
            </p:cNvPr>
            <p:cNvCxnSpPr>
              <a:cxnSpLocks/>
              <a:stCxn id="122" idx="2"/>
              <a:endCxn id="124" idx="0"/>
            </p:cNvCxnSpPr>
            <p:nvPr/>
          </p:nvCxnSpPr>
          <p:spPr>
            <a:xfrm flipH="1">
              <a:off x="4311303" y="1956693"/>
              <a:ext cx="1" cy="478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35">
              <a:extLst>
                <a:ext uri="{FF2B5EF4-FFF2-40B4-BE49-F238E27FC236}">
                  <a16:creationId xmlns:a16="http://schemas.microsoft.com/office/drawing/2014/main" id="{F0226B37-01EC-4DF2-A807-ADF2CC0499E7}"/>
                </a:ext>
              </a:extLst>
            </p:cNvPr>
            <p:cNvCxnSpPr>
              <a:cxnSpLocks/>
              <a:stCxn id="125" idx="2"/>
              <a:endCxn id="123" idx="0"/>
            </p:cNvCxnSpPr>
            <p:nvPr/>
          </p:nvCxnSpPr>
          <p:spPr>
            <a:xfrm>
              <a:off x="4322624" y="3699037"/>
              <a:ext cx="1" cy="463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ounded Rectangle 32">
              <a:extLst>
                <a:ext uri="{FF2B5EF4-FFF2-40B4-BE49-F238E27FC236}">
                  <a16:creationId xmlns:a16="http://schemas.microsoft.com/office/drawing/2014/main" id="{3B1DAC52-05CC-4ED8-B68A-61DC933C8A78}"/>
                </a:ext>
              </a:extLst>
            </p:cNvPr>
            <p:cNvSpPr/>
            <p:nvPr/>
          </p:nvSpPr>
          <p:spPr>
            <a:xfrm>
              <a:off x="5316567" y="609528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Rotary Beacon</a:t>
              </a:r>
            </a:p>
          </p:txBody>
        </p:sp>
        <p:sp>
          <p:nvSpPr>
            <p:cNvPr id="129" name="Rounded Rectangle 34">
              <a:extLst>
                <a:ext uri="{FF2B5EF4-FFF2-40B4-BE49-F238E27FC236}">
                  <a16:creationId xmlns:a16="http://schemas.microsoft.com/office/drawing/2014/main" id="{3E661681-CD68-47C1-8946-DCCEC3897F27}"/>
                </a:ext>
              </a:extLst>
            </p:cNvPr>
            <p:cNvSpPr/>
            <p:nvPr/>
          </p:nvSpPr>
          <p:spPr>
            <a:xfrm>
              <a:off x="6688168" y="609503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Buzzer</a:t>
              </a:r>
            </a:p>
          </p:txBody>
        </p:sp>
        <p:sp>
          <p:nvSpPr>
            <p:cNvPr id="130" name="Rounded Rectangle 36">
              <a:extLst>
                <a:ext uri="{FF2B5EF4-FFF2-40B4-BE49-F238E27FC236}">
                  <a16:creationId xmlns:a16="http://schemas.microsoft.com/office/drawing/2014/main" id="{6E97C0BA-305B-4F86-A228-A0D52AFDD1C6}"/>
                </a:ext>
              </a:extLst>
            </p:cNvPr>
            <p:cNvSpPr/>
            <p:nvPr/>
          </p:nvSpPr>
          <p:spPr>
            <a:xfrm>
              <a:off x="8059769" y="609478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Env. Sensor</a:t>
              </a:r>
            </a:p>
          </p:txBody>
        </p:sp>
        <p:sp>
          <p:nvSpPr>
            <p:cNvPr id="131" name="Rounded Rectangle 37">
              <a:extLst>
                <a:ext uri="{FF2B5EF4-FFF2-40B4-BE49-F238E27FC236}">
                  <a16:creationId xmlns:a16="http://schemas.microsoft.com/office/drawing/2014/main" id="{9ECEE85E-6483-4212-953C-EB5D2775B5F6}"/>
                </a:ext>
              </a:extLst>
            </p:cNvPr>
            <p:cNvSpPr/>
            <p:nvPr/>
          </p:nvSpPr>
          <p:spPr>
            <a:xfrm>
              <a:off x="9431370" y="609452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Agri. Sensor</a:t>
              </a:r>
            </a:p>
          </p:txBody>
        </p:sp>
        <p:sp>
          <p:nvSpPr>
            <p:cNvPr id="132" name="Rounded Rectangle 38">
              <a:extLst>
                <a:ext uri="{FF2B5EF4-FFF2-40B4-BE49-F238E27FC236}">
                  <a16:creationId xmlns:a16="http://schemas.microsoft.com/office/drawing/2014/main" id="{012DBA46-30CF-473C-BF3B-8536A01D3F68}"/>
                </a:ext>
              </a:extLst>
            </p:cNvPr>
            <p:cNvSpPr/>
            <p:nvPr/>
          </p:nvSpPr>
          <p:spPr>
            <a:xfrm>
              <a:off x="10802971" y="609427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Wearable Sensor</a:t>
              </a:r>
            </a:p>
          </p:txBody>
        </p:sp>
        <p:sp>
          <p:nvSpPr>
            <p:cNvPr id="133" name="Rounded Rectangle 39">
              <a:extLst>
                <a:ext uri="{FF2B5EF4-FFF2-40B4-BE49-F238E27FC236}">
                  <a16:creationId xmlns:a16="http://schemas.microsoft.com/office/drawing/2014/main" id="{D00AF467-9C6D-4A5E-95E9-EB44049A01D3}"/>
                </a:ext>
              </a:extLst>
            </p:cNvPr>
            <p:cNvSpPr/>
            <p:nvPr/>
          </p:nvSpPr>
          <p:spPr>
            <a:xfrm>
              <a:off x="3641999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Smart Meter</a:t>
              </a:r>
            </a:p>
          </p:txBody>
        </p:sp>
        <p:sp>
          <p:nvSpPr>
            <p:cNvPr id="134" name="Rounded Rectangle 40">
              <a:extLst>
                <a:ext uri="{FF2B5EF4-FFF2-40B4-BE49-F238E27FC236}">
                  <a16:creationId xmlns:a16="http://schemas.microsoft.com/office/drawing/2014/main" id="{575C19E8-EF7B-4593-8A66-D755FA3628A0}"/>
                </a:ext>
              </a:extLst>
            </p:cNvPr>
            <p:cNvSpPr/>
            <p:nvPr/>
          </p:nvSpPr>
          <p:spPr>
            <a:xfrm>
              <a:off x="5281172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LED Light</a:t>
              </a:r>
            </a:p>
          </p:txBody>
        </p:sp>
        <p:sp>
          <p:nvSpPr>
            <p:cNvPr id="135" name="Rounded Rectangle 41">
              <a:extLst>
                <a:ext uri="{FF2B5EF4-FFF2-40B4-BE49-F238E27FC236}">
                  <a16:creationId xmlns:a16="http://schemas.microsoft.com/office/drawing/2014/main" id="{F33EB793-C9BE-49CB-8EA9-1FA5C8064180}"/>
                </a:ext>
              </a:extLst>
            </p:cNvPr>
            <p:cNvSpPr/>
            <p:nvPr/>
          </p:nvSpPr>
          <p:spPr>
            <a:xfrm>
              <a:off x="5298596" y="144219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Air Conditioner</a:t>
              </a:r>
            </a:p>
          </p:txBody>
        </p:sp>
        <p:sp>
          <p:nvSpPr>
            <p:cNvPr id="136" name="Rounded Rectangle 42">
              <a:extLst>
                <a:ext uri="{FF2B5EF4-FFF2-40B4-BE49-F238E27FC236}">
                  <a16:creationId xmlns:a16="http://schemas.microsoft.com/office/drawing/2014/main" id="{28B4ED29-D238-4ED0-A39C-361A115EF359}"/>
                </a:ext>
              </a:extLst>
            </p:cNvPr>
            <p:cNvSpPr/>
            <p:nvPr/>
          </p:nvSpPr>
          <p:spPr>
            <a:xfrm>
              <a:off x="5281172" y="831172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(close)</a:t>
              </a:r>
            </a:p>
          </p:txBody>
        </p:sp>
        <p:sp>
          <p:nvSpPr>
            <p:cNvPr id="137" name="Rounded Rectangle 43">
              <a:extLst>
                <a:ext uri="{FF2B5EF4-FFF2-40B4-BE49-F238E27FC236}">
                  <a16:creationId xmlns:a16="http://schemas.microsoft.com/office/drawing/2014/main" id="{2F0A85E1-A7AC-48D1-AFDA-D05DEB614F98}"/>
                </a:ext>
              </a:extLst>
            </p:cNvPr>
            <p:cNvSpPr/>
            <p:nvPr/>
          </p:nvSpPr>
          <p:spPr>
            <a:xfrm>
              <a:off x="3641998" y="82211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(open)</a:t>
              </a:r>
            </a:p>
          </p:txBody>
        </p:sp>
        <p:sp>
          <p:nvSpPr>
            <p:cNvPr id="138" name="Rounded Rectangle 44">
              <a:extLst>
                <a:ext uri="{FF2B5EF4-FFF2-40B4-BE49-F238E27FC236}">
                  <a16:creationId xmlns:a16="http://schemas.microsoft.com/office/drawing/2014/main" id="{B6F711E4-CAD3-473D-9B4D-09B8B2F2EABB}"/>
                </a:ext>
              </a:extLst>
            </p:cNvPr>
            <p:cNvSpPr/>
            <p:nvPr/>
          </p:nvSpPr>
          <p:spPr>
            <a:xfrm>
              <a:off x="3673995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Sense HAT</a:t>
              </a:r>
            </a:p>
          </p:txBody>
        </p:sp>
        <p:sp>
          <p:nvSpPr>
            <p:cNvPr id="139" name="Rounded Rectangle 45">
              <a:extLst>
                <a:ext uri="{FF2B5EF4-FFF2-40B4-BE49-F238E27FC236}">
                  <a16:creationId xmlns:a16="http://schemas.microsoft.com/office/drawing/2014/main" id="{2F095FA3-2227-40F1-BE7F-FF0B0D9A6958}"/>
                </a:ext>
              </a:extLst>
            </p:cNvPr>
            <p:cNvSpPr/>
            <p:nvPr/>
          </p:nvSpPr>
          <p:spPr>
            <a:xfrm>
              <a:off x="3673996" y="611230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Light Sensor</a:t>
              </a:r>
            </a:p>
          </p:txBody>
        </p:sp>
        <p:sp>
          <p:nvSpPr>
            <p:cNvPr id="140" name="Rounded Rectangle 53">
              <a:extLst>
                <a:ext uri="{FF2B5EF4-FFF2-40B4-BE49-F238E27FC236}">
                  <a16:creationId xmlns:a16="http://schemas.microsoft.com/office/drawing/2014/main" id="{F38E1943-A49F-4FA2-8A41-B045114389BF}"/>
                </a:ext>
              </a:extLst>
            </p:cNvPr>
            <p:cNvSpPr/>
            <p:nvPr/>
          </p:nvSpPr>
          <p:spPr>
            <a:xfrm>
              <a:off x="7415391" y="-163446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54">
              <a:extLst>
                <a:ext uri="{FF2B5EF4-FFF2-40B4-BE49-F238E27FC236}">
                  <a16:creationId xmlns:a16="http://schemas.microsoft.com/office/drawing/2014/main" id="{8947B4C3-7DDC-435C-ACD4-3BCED0C55941}"/>
                </a:ext>
              </a:extLst>
            </p:cNvPr>
            <p:cNvSpPr txBox="1"/>
            <p:nvPr/>
          </p:nvSpPr>
          <p:spPr>
            <a:xfrm>
              <a:off x="7416246" y="-219687"/>
              <a:ext cx="748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Osaka</a:t>
              </a:r>
            </a:p>
          </p:txBody>
        </p:sp>
        <p:sp>
          <p:nvSpPr>
            <p:cNvPr id="142" name="Rounded Rectangle 9">
              <a:extLst>
                <a:ext uri="{FF2B5EF4-FFF2-40B4-BE49-F238E27FC236}">
                  <a16:creationId xmlns:a16="http://schemas.microsoft.com/office/drawing/2014/main" id="{D7204B3B-85FF-41BE-BA9E-032104FF82E4}"/>
                </a:ext>
              </a:extLst>
            </p:cNvPr>
            <p:cNvSpPr/>
            <p:nvPr/>
          </p:nvSpPr>
          <p:spPr>
            <a:xfrm>
              <a:off x="7574358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</a:t>
              </a:r>
            </a:p>
          </p:txBody>
        </p:sp>
        <p:sp>
          <p:nvSpPr>
            <p:cNvPr id="143" name="Rounded Rectangle 10">
              <a:extLst>
                <a:ext uri="{FF2B5EF4-FFF2-40B4-BE49-F238E27FC236}">
                  <a16:creationId xmlns:a16="http://schemas.microsoft.com/office/drawing/2014/main" id="{5894BDDD-5B4C-4C17-963E-670EEADFF34A}"/>
                </a:ext>
              </a:extLst>
            </p:cNvPr>
            <p:cNvSpPr/>
            <p:nvPr/>
          </p:nvSpPr>
          <p:spPr>
            <a:xfrm>
              <a:off x="9249520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</a:t>
              </a:r>
            </a:p>
          </p:txBody>
        </p:sp>
        <p:sp>
          <p:nvSpPr>
            <p:cNvPr id="144" name="Rounded Rectangle 11">
              <a:extLst>
                <a:ext uri="{FF2B5EF4-FFF2-40B4-BE49-F238E27FC236}">
                  <a16:creationId xmlns:a16="http://schemas.microsoft.com/office/drawing/2014/main" id="{AEABB27A-DCCF-4BBE-8D1A-D26092D396C5}"/>
                </a:ext>
              </a:extLst>
            </p:cNvPr>
            <p:cNvSpPr/>
            <p:nvPr/>
          </p:nvSpPr>
          <p:spPr>
            <a:xfrm>
              <a:off x="7574358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1</a:t>
              </a:r>
            </a:p>
          </p:txBody>
        </p:sp>
        <p:sp>
          <p:nvSpPr>
            <p:cNvPr id="145" name="Rounded Rectangle 12">
              <a:extLst>
                <a:ext uri="{FF2B5EF4-FFF2-40B4-BE49-F238E27FC236}">
                  <a16:creationId xmlns:a16="http://schemas.microsoft.com/office/drawing/2014/main" id="{F3338FAD-F2E1-4398-9D40-2CEF2E8133B2}"/>
                </a:ext>
              </a:extLst>
            </p:cNvPr>
            <p:cNvSpPr/>
            <p:nvPr/>
          </p:nvSpPr>
          <p:spPr>
            <a:xfrm>
              <a:off x="9249519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2</a:t>
              </a:r>
            </a:p>
          </p:txBody>
        </p:sp>
        <p:sp>
          <p:nvSpPr>
            <p:cNvPr id="146" name="Rounded Rectangle 13">
              <a:extLst>
                <a:ext uri="{FF2B5EF4-FFF2-40B4-BE49-F238E27FC236}">
                  <a16:creationId xmlns:a16="http://schemas.microsoft.com/office/drawing/2014/main" id="{973B9495-40E2-479E-B349-8D370D7E3CF8}"/>
                </a:ext>
              </a:extLst>
            </p:cNvPr>
            <p:cNvSpPr/>
            <p:nvPr/>
          </p:nvSpPr>
          <p:spPr>
            <a:xfrm>
              <a:off x="7574358" y="14617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</a:t>
              </a:r>
            </a:p>
          </p:txBody>
        </p:sp>
        <p:pic>
          <p:nvPicPr>
            <p:cNvPr id="147" name="Picture 58">
              <a:extLst>
                <a:ext uri="{FF2B5EF4-FFF2-40B4-BE49-F238E27FC236}">
                  <a16:creationId xmlns:a16="http://schemas.microsoft.com/office/drawing/2014/main" id="{9E4170AF-D6A6-4BA7-BAA2-C6BEAA4CB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1444" y="-687963"/>
              <a:ext cx="1591441" cy="854025"/>
            </a:xfrm>
            <a:prstGeom prst="rect">
              <a:avLst/>
            </a:prstGeom>
          </p:spPr>
        </p:pic>
        <p:pic>
          <p:nvPicPr>
            <p:cNvPr id="148" name="Picture 59">
              <a:extLst>
                <a:ext uri="{FF2B5EF4-FFF2-40B4-BE49-F238E27FC236}">
                  <a16:creationId xmlns:a16="http://schemas.microsoft.com/office/drawing/2014/main" id="{9256FB32-2017-4339-AB63-285C25CE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93731" y="986858"/>
              <a:ext cx="466836" cy="369332"/>
            </a:xfrm>
            <a:prstGeom prst="rect">
              <a:avLst/>
            </a:prstGeom>
          </p:spPr>
        </p:pic>
        <p:pic>
          <p:nvPicPr>
            <p:cNvPr id="149" name="Picture 60">
              <a:extLst>
                <a:ext uri="{FF2B5EF4-FFF2-40B4-BE49-F238E27FC236}">
                  <a16:creationId xmlns:a16="http://schemas.microsoft.com/office/drawing/2014/main" id="{0351CD39-CE23-4714-ADFD-E9BF42E4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93113" y="958115"/>
              <a:ext cx="466836" cy="369332"/>
            </a:xfrm>
            <a:prstGeom prst="rect">
              <a:avLst/>
            </a:prstGeom>
          </p:spPr>
        </p:pic>
        <p:pic>
          <p:nvPicPr>
            <p:cNvPr id="150" name="Picture 61">
              <a:extLst>
                <a:ext uri="{FF2B5EF4-FFF2-40B4-BE49-F238E27FC236}">
                  <a16:creationId xmlns:a16="http://schemas.microsoft.com/office/drawing/2014/main" id="{4F3EDEF3-7973-40A8-BF1A-B2EB46920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38698" t="49050" r="1205" b="10795"/>
            <a:stretch/>
          </p:blipFill>
          <p:spPr>
            <a:xfrm>
              <a:off x="11254297" y="3129548"/>
              <a:ext cx="889173" cy="386903"/>
            </a:xfrm>
            <a:prstGeom prst="rect">
              <a:avLst/>
            </a:prstGeom>
          </p:spPr>
        </p:pic>
        <p:pic>
          <p:nvPicPr>
            <p:cNvPr id="151" name="Picture 62">
              <a:extLst>
                <a:ext uri="{FF2B5EF4-FFF2-40B4-BE49-F238E27FC236}">
                  <a16:creationId xmlns:a16="http://schemas.microsoft.com/office/drawing/2014/main" id="{6D01EB38-1564-4873-A019-7217AB915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10248104" y="338984"/>
              <a:ext cx="495928" cy="440031"/>
            </a:xfrm>
            <a:prstGeom prst="rect">
              <a:avLst/>
            </a:prstGeom>
          </p:spPr>
        </p:pic>
        <p:pic>
          <p:nvPicPr>
            <p:cNvPr id="152" name="Picture 63">
              <a:extLst>
                <a:ext uri="{FF2B5EF4-FFF2-40B4-BE49-F238E27FC236}">
                  <a16:creationId xmlns:a16="http://schemas.microsoft.com/office/drawing/2014/main" id="{43C7FC99-8DE2-4C18-AA83-628F6D1A5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8584191" y="473647"/>
              <a:ext cx="531652" cy="156792"/>
            </a:xfrm>
            <a:prstGeom prst="rect">
              <a:avLst/>
            </a:prstGeom>
          </p:spPr>
        </p:pic>
        <p:pic>
          <p:nvPicPr>
            <p:cNvPr id="153" name="Picture 64">
              <a:extLst>
                <a:ext uri="{FF2B5EF4-FFF2-40B4-BE49-F238E27FC236}">
                  <a16:creationId xmlns:a16="http://schemas.microsoft.com/office/drawing/2014/main" id="{1C0AE661-75BB-482C-B47F-ABCBEE506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8748193" y="1492049"/>
              <a:ext cx="275698" cy="444329"/>
            </a:xfrm>
            <a:prstGeom prst="rect">
              <a:avLst/>
            </a:prstGeom>
          </p:spPr>
        </p:pic>
        <p:pic>
          <p:nvPicPr>
            <p:cNvPr id="154" name="Picture 65">
              <a:extLst>
                <a:ext uri="{FF2B5EF4-FFF2-40B4-BE49-F238E27FC236}">
                  <a16:creationId xmlns:a16="http://schemas.microsoft.com/office/drawing/2014/main" id="{289E9821-8D76-4FFC-BC57-FAF2BAC62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926702" y="3208513"/>
              <a:ext cx="531652" cy="156792"/>
            </a:xfrm>
            <a:prstGeom prst="rect">
              <a:avLst/>
            </a:prstGeom>
          </p:spPr>
        </p:pic>
        <p:pic>
          <p:nvPicPr>
            <p:cNvPr id="155" name="Picture 66">
              <a:extLst>
                <a:ext uri="{FF2B5EF4-FFF2-40B4-BE49-F238E27FC236}">
                  <a16:creationId xmlns:a16="http://schemas.microsoft.com/office/drawing/2014/main" id="{2F357658-23FD-4BB9-A856-BE06061F2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8428620" y="3102985"/>
              <a:ext cx="495928" cy="440031"/>
            </a:xfrm>
            <a:prstGeom prst="rect">
              <a:avLst/>
            </a:prstGeom>
          </p:spPr>
        </p:pic>
        <p:pic>
          <p:nvPicPr>
            <p:cNvPr id="156" name="Picture 67">
              <a:extLst>
                <a:ext uri="{FF2B5EF4-FFF2-40B4-BE49-F238E27FC236}">
                  <a16:creationId xmlns:a16="http://schemas.microsoft.com/office/drawing/2014/main" id="{8DC56027-34F0-4FBB-99B5-2D15ADEF8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896166" y="3208513"/>
              <a:ext cx="275698" cy="444329"/>
            </a:xfrm>
            <a:prstGeom prst="rect">
              <a:avLst/>
            </a:prstGeom>
          </p:spPr>
        </p:pic>
        <p:sp>
          <p:nvSpPr>
            <p:cNvPr id="157" name="TextBox 68">
              <a:extLst>
                <a:ext uri="{FF2B5EF4-FFF2-40B4-BE49-F238E27FC236}">
                  <a16:creationId xmlns:a16="http://schemas.microsoft.com/office/drawing/2014/main" id="{BA282B3D-D062-40D3-865C-0DBA05E8BED7}"/>
                </a:ext>
              </a:extLst>
            </p:cNvPr>
            <p:cNvSpPr txBox="1"/>
            <p:nvPr/>
          </p:nvSpPr>
          <p:spPr>
            <a:xfrm>
              <a:off x="201402" y="4032318"/>
              <a:ext cx="9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Fukuoka</a:t>
              </a:r>
            </a:p>
          </p:txBody>
        </p:sp>
        <p:pic>
          <p:nvPicPr>
            <p:cNvPr id="158" name="Picture 69">
              <a:extLst>
                <a:ext uri="{FF2B5EF4-FFF2-40B4-BE49-F238E27FC236}">
                  <a16:creationId xmlns:a16="http://schemas.microsoft.com/office/drawing/2014/main" id="{1288F76C-B0D3-4963-B8DC-7E8E927FB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3327" y="5237756"/>
              <a:ext cx="509305" cy="381979"/>
            </a:xfrm>
            <a:prstGeom prst="rect">
              <a:avLst/>
            </a:prstGeom>
          </p:spPr>
        </p:pic>
        <p:pic>
          <p:nvPicPr>
            <p:cNvPr id="159" name="Picture 72">
              <a:extLst>
                <a:ext uri="{FF2B5EF4-FFF2-40B4-BE49-F238E27FC236}">
                  <a16:creationId xmlns:a16="http://schemas.microsoft.com/office/drawing/2014/main" id="{1706A485-28A2-4427-8FA7-1FFCA4B76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29" t="72429" r="73694" b="4088"/>
            <a:stretch/>
          </p:blipFill>
          <p:spPr>
            <a:xfrm>
              <a:off x="8946764" y="5975368"/>
              <a:ext cx="447434" cy="341128"/>
            </a:xfrm>
            <a:prstGeom prst="rect">
              <a:avLst/>
            </a:prstGeom>
          </p:spPr>
        </p:pic>
        <p:pic>
          <p:nvPicPr>
            <p:cNvPr id="160" name="Picture 74">
              <a:extLst>
                <a:ext uri="{FF2B5EF4-FFF2-40B4-BE49-F238E27FC236}">
                  <a16:creationId xmlns:a16="http://schemas.microsoft.com/office/drawing/2014/main" id="{A61B7A1A-6B60-4E42-9BF5-46DF32FA9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38698" t="49050" r="1205" b="10795"/>
            <a:stretch/>
          </p:blipFill>
          <p:spPr>
            <a:xfrm>
              <a:off x="10423416" y="4727013"/>
              <a:ext cx="889173" cy="386903"/>
            </a:xfrm>
            <a:prstGeom prst="rect">
              <a:avLst/>
            </a:prstGeom>
          </p:spPr>
        </p:pic>
        <p:pic>
          <p:nvPicPr>
            <p:cNvPr id="161" name="Picture 75">
              <a:extLst>
                <a:ext uri="{FF2B5EF4-FFF2-40B4-BE49-F238E27FC236}">
                  <a16:creationId xmlns:a16="http://schemas.microsoft.com/office/drawing/2014/main" id="{A56CF1B6-CC89-4006-AC86-611088925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095821" y="4805978"/>
              <a:ext cx="531652" cy="156792"/>
            </a:xfrm>
            <a:prstGeom prst="rect">
              <a:avLst/>
            </a:prstGeom>
          </p:spPr>
        </p:pic>
        <p:pic>
          <p:nvPicPr>
            <p:cNvPr id="162" name="Picture 76">
              <a:extLst>
                <a:ext uri="{FF2B5EF4-FFF2-40B4-BE49-F238E27FC236}">
                  <a16:creationId xmlns:a16="http://schemas.microsoft.com/office/drawing/2014/main" id="{3E5D4AF7-DD2F-4A4B-8CC6-BFA96616F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7597739" y="4700450"/>
              <a:ext cx="495928" cy="440031"/>
            </a:xfrm>
            <a:prstGeom prst="rect">
              <a:avLst/>
            </a:prstGeom>
          </p:spPr>
        </p:pic>
        <p:pic>
          <p:nvPicPr>
            <p:cNvPr id="163" name="Picture 77">
              <a:extLst>
                <a:ext uri="{FF2B5EF4-FFF2-40B4-BE49-F238E27FC236}">
                  <a16:creationId xmlns:a16="http://schemas.microsoft.com/office/drawing/2014/main" id="{6C2A72D4-3B6E-4AAC-B94A-A63015DFD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065285" y="4805978"/>
              <a:ext cx="275698" cy="444329"/>
            </a:xfrm>
            <a:prstGeom prst="rect">
              <a:avLst/>
            </a:prstGeom>
          </p:spPr>
        </p:pic>
        <p:pic>
          <p:nvPicPr>
            <p:cNvPr id="164" name="Picture 78">
              <a:extLst>
                <a:ext uri="{FF2B5EF4-FFF2-40B4-BE49-F238E27FC236}">
                  <a16:creationId xmlns:a16="http://schemas.microsoft.com/office/drawing/2014/main" id="{0BB86A5B-E362-4588-818A-CD541FB3D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5384"/>
            <a:stretch/>
          </p:blipFill>
          <p:spPr>
            <a:xfrm>
              <a:off x="1505364" y="3129548"/>
              <a:ext cx="358201" cy="337852"/>
            </a:xfrm>
            <a:prstGeom prst="rect">
              <a:avLst/>
            </a:prstGeom>
          </p:spPr>
        </p:pic>
        <p:pic>
          <p:nvPicPr>
            <p:cNvPr id="165" name="Picture 79">
              <a:extLst>
                <a:ext uri="{FF2B5EF4-FFF2-40B4-BE49-F238E27FC236}">
                  <a16:creationId xmlns:a16="http://schemas.microsoft.com/office/drawing/2014/main" id="{343F2C8F-C0E7-467E-BA01-1B2A06A00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295" t="11025" r="61655" b="40356"/>
            <a:stretch/>
          </p:blipFill>
          <p:spPr>
            <a:xfrm>
              <a:off x="7109797" y="2324110"/>
              <a:ext cx="401967" cy="343937"/>
            </a:xfrm>
            <a:prstGeom prst="rect">
              <a:avLst/>
            </a:prstGeom>
          </p:spPr>
        </p:pic>
        <p:pic>
          <p:nvPicPr>
            <p:cNvPr id="166" name="Picture 80">
              <a:extLst>
                <a:ext uri="{FF2B5EF4-FFF2-40B4-BE49-F238E27FC236}">
                  <a16:creationId xmlns:a16="http://schemas.microsoft.com/office/drawing/2014/main" id="{C36C573E-D4E4-472C-A898-B26130536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17" t="77479" r="90504" b="1065"/>
            <a:stretch/>
          </p:blipFill>
          <p:spPr>
            <a:xfrm>
              <a:off x="6384245" y="6014176"/>
              <a:ext cx="303922" cy="487323"/>
            </a:xfrm>
            <a:prstGeom prst="rect">
              <a:avLst/>
            </a:prstGeom>
          </p:spPr>
        </p:pic>
        <p:pic>
          <p:nvPicPr>
            <p:cNvPr id="167" name="Picture 81">
              <a:extLst>
                <a:ext uri="{FF2B5EF4-FFF2-40B4-BE49-F238E27FC236}">
                  <a16:creationId xmlns:a16="http://schemas.microsoft.com/office/drawing/2014/main" id="{41886F86-B720-4100-B487-9A65AAAB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0634" t="6286" r="382" b="67473"/>
            <a:stretch/>
          </p:blipFill>
          <p:spPr>
            <a:xfrm>
              <a:off x="5267903" y="-826507"/>
              <a:ext cx="1492422" cy="1029728"/>
            </a:xfrm>
            <a:prstGeom prst="rect">
              <a:avLst/>
            </a:prstGeom>
          </p:spPr>
        </p:pic>
        <p:sp>
          <p:nvSpPr>
            <p:cNvPr id="168" name="Rounded Rectangle 87">
              <a:extLst>
                <a:ext uri="{FF2B5EF4-FFF2-40B4-BE49-F238E27FC236}">
                  <a16:creationId xmlns:a16="http://schemas.microsoft.com/office/drawing/2014/main" id="{6836D17E-FEAC-45AD-831F-586AA6FFF5AD}"/>
                </a:ext>
              </a:extLst>
            </p:cNvPr>
            <p:cNvSpPr/>
            <p:nvPr/>
          </p:nvSpPr>
          <p:spPr>
            <a:xfrm>
              <a:off x="444149" y="6257837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Hitachi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169" name="TextBox 89">
              <a:extLst>
                <a:ext uri="{FF2B5EF4-FFF2-40B4-BE49-F238E27FC236}">
                  <a16:creationId xmlns:a16="http://schemas.microsoft.com/office/drawing/2014/main" id="{8F4339E9-4BBC-40F0-9273-5E3B810A314C}"/>
                </a:ext>
              </a:extLst>
            </p:cNvPr>
            <p:cNvSpPr txBox="1"/>
            <p:nvPr/>
          </p:nvSpPr>
          <p:spPr>
            <a:xfrm>
              <a:off x="211982" y="2328182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</a:p>
          </p:txBody>
        </p:sp>
        <p:pic>
          <p:nvPicPr>
            <p:cNvPr id="170" name="Picture 90">
              <a:extLst>
                <a:ext uri="{FF2B5EF4-FFF2-40B4-BE49-F238E27FC236}">
                  <a16:creationId xmlns:a16="http://schemas.microsoft.com/office/drawing/2014/main" id="{DD90736F-C09A-4D7B-8CF2-D2B72C7E1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780" t="21595" r="27903" b="28596"/>
            <a:stretch/>
          </p:blipFill>
          <p:spPr>
            <a:xfrm>
              <a:off x="11546862" y="3948386"/>
              <a:ext cx="817796" cy="613427"/>
            </a:xfrm>
            <a:prstGeom prst="rect">
              <a:avLst/>
            </a:prstGeom>
          </p:spPr>
        </p:pic>
        <p:sp>
          <p:nvSpPr>
            <p:cNvPr id="171" name="Rounded Rectangle 87">
              <a:extLst>
                <a:ext uri="{FF2B5EF4-FFF2-40B4-BE49-F238E27FC236}">
                  <a16:creationId xmlns:a16="http://schemas.microsoft.com/office/drawing/2014/main" id="{6C968969-53FF-4C28-B560-8E1E570E12BF}"/>
                </a:ext>
              </a:extLst>
            </p:cNvPr>
            <p:cNvSpPr/>
            <p:nvPr/>
          </p:nvSpPr>
          <p:spPr>
            <a:xfrm>
              <a:off x="444149" y="4373554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altLang="ja-JP" sz="1000" dirty="0"/>
                <a:t>NHK</a:t>
              </a:r>
              <a:br>
                <a:rPr lang="en-US" altLang="ja-JP" sz="1000" dirty="0"/>
              </a:br>
              <a:r>
                <a:rPr lang="en-US" altLang="ja-JP" sz="1000" dirty="0" err="1"/>
                <a:t>Hybridcast</a:t>
              </a:r>
              <a:r>
                <a:rPr lang="en-US" altLang="ja-JP" sz="1000" dirty="0"/>
                <a:t> Connect Application</a:t>
              </a:r>
            </a:p>
          </p:txBody>
        </p:sp>
        <p:sp>
          <p:nvSpPr>
            <p:cNvPr id="172" name="Rounded Rectangle 23">
              <a:extLst>
                <a:ext uri="{FF2B5EF4-FFF2-40B4-BE49-F238E27FC236}">
                  <a16:creationId xmlns:a16="http://schemas.microsoft.com/office/drawing/2014/main" id="{07BF98D0-983E-4A33-859D-C5BA3998C538}"/>
                </a:ext>
              </a:extLst>
            </p:cNvPr>
            <p:cNvSpPr/>
            <p:nvPr/>
          </p:nvSpPr>
          <p:spPr>
            <a:xfrm>
              <a:off x="6688168" y="54538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Simple Web Camera</a:t>
              </a:r>
            </a:p>
          </p:txBody>
        </p:sp>
        <p:sp>
          <p:nvSpPr>
            <p:cNvPr id="173" name="Rounded Rectangle 23">
              <a:extLst>
                <a:ext uri="{FF2B5EF4-FFF2-40B4-BE49-F238E27FC236}">
                  <a16:creationId xmlns:a16="http://schemas.microsoft.com/office/drawing/2014/main" id="{740E4516-7C6C-4733-B236-4A796A728827}"/>
                </a:ext>
              </a:extLst>
            </p:cNvPr>
            <p:cNvSpPr/>
            <p:nvPr/>
          </p:nvSpPr>
          <p:spPr>
            <a:xfrm>
              <a:off x="8059768" y="545660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Web Speak</a:t>
              </a:r>
            </a:p>
          </p:txBody>
        </p:sp>
        <p:sp>
          <p:nvSpPr>
            <p:cNvPr id="174" name="Rounded Rectangle 23">
              <a:extLst>
                <a:ext uri="{FF2B5EF4-FFF2-40B4-BE49-F238E27FC236}">
                  <a16:creationId xmlns:a16="http://schemas.microsoft.com/office/drawing/2014/main" id="{0900EC64-EF33-4030-8915-79B3F25A28FC}"/>
                </a:ext>
              </a:extLst>
            </p:cNvPr>
            <p:cNvSpPr/>
            <p:nvPr/>
          </p:nvSpPr>
          <p:spPr>
            <a:xfrm>
              <a:off x="2087270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 err="1"/>
                <a:t>WebThings</a:t>
              </a:r>
              <a:r>
                <a:rPr lang="en-US" sz="1000" dirty="0"/>
                <a:t> Gateway </a:t>
              </a:r>
            </a:p>
          </p:txBody>
        </p:sp>
        <p:sp>
          <p:nvSpPr>
            <p:cNvPr id="175" name="Rounded Rectangle 21">
              <a:extLst>
                <a:ext uri="{FF2B5EF4-FFF2-40B4-BE49-F238E27FC236}">
                  <a16:creationId xmlns:a16="http://schemas.microsoft.com/office/drawing/2014/main" id="{4396CEE7-B883-4B24-BCB2-8DE257F56F49}"/>
                </a:ext>
              </a:extLst>
            </p:cNvPr>
            <p:cNvSpPr/>
            <p:nvPr/>
          </p:nvSpPr>
          <p:spPr>
            <a:xfrm>
              <a:off x="669674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Google Home</a:t>
              </a:r>
            </a:p>
          </p:txBody>
        </p:sp>
        <p:sp>
          <p:nvSpPr>
            <p:cNvPr id="176" name="Rounded Rectangle 87">
              <a:extLst>
                <a:ext uri="{FF2B5EF4-FFF2-40B4-BE49-F238E27FC236}">
                  <a16:creationId xmlns:a16="http://schemas.microsoft.com/office/drawing/2014/main" id="{A32654C1-B088-430D-AD80-A7AFF4D7E450}"/>
                </a:ext>
              </a:extLst>
            </p:cNvPr>
            <p:cNvSpPr/>
            <p:nvPr/>
          </p:nvSpPr>
          <p:spPr>
            <a:xfrm>
              <a:off x="444149" y="5880982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pic>
          <p:nvPicPr>
            <p:cNvPr id="177" name="Picture 73">
              <a:extLst>
                <a:ext uri="{FF2B5EF4-FFF2-40B4-BE49-F238E27FC236}">
                  <a16:creationId xmlns:a16="http://schemas.microsoft.com/office/drawing/2014/main" id="{9BC345D7-FB12-4D0A-9B53-69AF03D67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1782" y="4255100"/>
              <a:ext cx="466836" cy="369332"/>
            </a:xfrm>
            <a:prstGeom prst="rect">
              <a:avLst/>
            </a:prstGeom>
          </p:spPr>
        </p:pic>
        <p:sp>
          <p:nvSpPr>
            <p:cNvPr id="254" name="Rounded Rectangle 87">
              <a:extLst>
                <a:ext uri="{FF2B5EF4-FFF2-40B4-BE49-F238E27FC236}">
                  <a16:creationId xmlns:a16="http://schemas.microsoft.com/office/drawing/2014/main" id="{68E1B571-A022-48D3-A890-2A9EB7FD6D54}"/>
                </a:ext>
              </a:extLst>
            </p:cNvPr>
            <p:cNvSpPr/>
            <p:nvPr/>
          </p:nvSpPr>
          <p:spPr>
            <a:xfrm>
              <a:off x="444149" y="5504125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255" name="Rounded Rectangle 87">
              <a:extLst>
                <a:ext uri="{FF2B5EF4-FFF2-40B4-BE49-F238E27FC236}">
                  <a16:creationId xmlns:a16="http://schemas.microsoft.com/office/drawing/2014/main" id="{DC1717EB-CD73-4BE1-88E2-BD8AB6921089}"/>
                </a:ext>
              </a:extLst>
            </p:cNvPr>
            <p:cNvSpPr/>
            <p:nvPr/>
          </p:nvSpPr>
          <p:spPr>
            <a:xfrm>
              <a:off x="444149" y="5127268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256" name="Rounded Rectangle 87">
              <a:extLst>
                <a:ext uri="{FF2B5EF4-FFF2-40B4-BE49-F238E27FC236}">
                  <a16:creationId xmlns:a16="http://schemas.microsoft.com/office/drawing/2014/main" id="{AE7B7443-9316-431D-B254-CF5789AE4D6E}"/>
                </a:ext>
              </a:extLst>
            </p:cNvPr>
            <p:cNvSpPr/>
            <p:nvPr/>
          </p:nvSpPr>
          <p:spPr>
            <a:xfrm>
              <a:off x="444149" y="4750411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</p:grpSp>
      <p:sp>
        <p:nvSpPr>
          <p:cNvPr id="180" name="Rounded Rectangle 3">
            <a:extLst>
              <a:ext uri="{FF2B5EF4-FFF2-40B4-BE49-F238E27FC236}">
                <a16:creationId xmlns:a16="http://schemas.microsoft.com/office/drawing/2014/main" id="{D0C3CDF6-2C3A-4551-8055-E025E1B4ADBA}"/>
              </a:ext>
            </a:extLst>
          </p:cNvPr>
          <p:cNvSpPr/>
          <p:nvPr/>
        </p:nvSpPr>
        <p:spPr>
          <a:xfrm>
            <a:off x="446108" y="3211714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IoT Cloud Service</a:t>
            </a:r>
          </a:p>
        </p:txBody>
      </p:sp>
      <p:sp>
        <p:nvSpPr>
          <p:cNvPr id="185" name="Rounded Rectangle 8">
            <a:extLst>
              <a:ext uri="{FF2B5EF4-FFF2-40B4-BE49-F238E27FC236}">
                <a16:creationId xmlns:a16="http://schemas.microsoft.com/office/drawing/2014/main" id="{77B769F1-94DF-4F42-B1EF-0837BAF11357}"/>
              </a:ext>
            </a:extLst>
          </p:cNvPr>
          <p:cNvSpPr/>
          <p:nvPr/>
        </p:nvSpPr>
        <p:spPr>
          <a:xfrm>
            <a:off x="446107" y="2653900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Siemens</a:t>
            </a:r>
          </a:p>
          <a:p>
            <a:pPr algn="ctr"/>
            <a:r>
              <a:rPr lang="en-US" sz="1000" dirty="0"/>
              <a:t>Charging Integration</a:t>
            </a:r>
          </a:p>
        </p:txBody>
      </p:sp>
      <p:sp>
        <p:nvSpPr>
          <p:cNvPr id="233" name="TextBox 68">
            <a:extLst>
              <a:ext uri="{FF2B5EF4-FFF2-40B4-BE49-F238E27FC236}">
                <a16:creationId xmlns:a16="http://schemas.microsoft.com/office/drawing/2014/main" id="{D420CFB8-398C-4788-AFD5-A1B07F87B142}"/>
              </a:ext>
            </a:extLst>
          </p:cNvPr>
          <p:cNvSpPr txBox="1"/>
          <p:nvPr/>
        </p:nvSpPr>
        <p:spPr>
          <a:xfrm>
            <a:off x="201402" y="4032318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Fukuoka</a:t>
            </a:r>
          </a:p>
        </p:txBody>
      </p:sp>
      <p:pic>
        <p:nvPicPr>
          <p:cNvPr id="240" name="Picture 78">
            <a:extLst>
              <a:ext uri="{FF2B5EF4-FFF2-40B4-BE49-F238E27FC236}">
                <a16:creationId xmlns:a16="http://schemas.microsoft.com/office/drawing/2014/main" id="{18422015-A5CA-4A2A-875C-85252959C0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5384"/>
          <a:stretch/>
        </p:blipFill>
        <p:spPr>
          <a:xfrm>
            <a:off x="1505364" y="3129548"/>
            <a:ext cx="358201" cy="337852"/>
          </a:xfrm>
          <a:prstGeom prst="rect">
            <a:avLst/>
          </a:prstGeom>
        </p:spPr>
      </p:pic>
      <p:sp>
        <p:nvSpPr>
          <p:cNvPr id="245" name="TextBox 89">
            <a:extLst>
              <a:ext uri="{FF2B5EF4-FFF2-40B4-BE49-F238E27FC236}">
                <a16:creationId xmlns:a16="http://schemas.microsoft.com/office/drawing/2014/main" id="{79BC2B3F-31B6-4FAE-B240-AD45F5EB88CF}"/>
              </a:ext>
            </a:extLst>
          </p:cNvPr>
          <p:cNvSpPr txBox="1"/>
          <p:nvPr/>
        </p:nvSpPr>
        <p:spPr>
          <a:xfrm>
            <a:off x="211982" y="232818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2AE67-5F76-4A49-9B36-1713A9385E39}"/>
              </a:ext>
            </a:extLst>
          </p:cNvPr>
          <p:cNvSpPr/>
          <p:nvPr/>
        </p:nvSpPr>
        <p:spPr>
          <a:xfrm>
            <a:off x="20084" y="-1609431"/>
            <a:ext cx="9320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Scenario: Automatically turn off devices when user leaves the room (Contact: Oracle)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CB82CF-2AE0-6E44-BE93-0ACE534F09D3}"/>
              </a:ext>
            </a:extLst>
          </p:cNvPr>
          <p:cNvCxnSpPr>
            <a:cxnSpLocks/>
          </p:cNvCxnSpPr>
          <p:nvPr/>
        </p:nvCxnSpPr>
        <p:spPr>
          <a:xfrm flipH="1" flipV="1">
            <a:off x="1556812" y="3562194"/>
            <a:ext cx="2337891" cy="20943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CE4BBB7-7E71-CB49-BD7E-DC1B0C8AA632}"/>
              </a:ext>
            </a:extLst>
          </p:cNvPr>
          <p:cNvSpPr/>
          <p:nvPr/>
        </p:nvSpPr>
        <p:spPr>
          <a:xfrm>
            <a:off x="2818320" y="4683919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8345EBE-56D7-BC45-A8AA-73AEDE636F75}"/>
              </a:ext>
            </a:extLst>
          </p:cNvPr>
          <p:cNvSpPr/>
          <p:nvPr/>
        </p:nvSpPr>
        <p:spPr>
          <a:xfrm>
            <a:off x="325906" y="3129548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13E6A89-5B42-684A-BB7A-02D265D02361}"/>
              </a:ext>
            </a:extLst>
          </p:cNvPr>
          <p:cNvCxnSpPr>
            <a:cxnSpLocks/>
          </p:cNvCxnSpPr>
          <p:nvPr/>
        </p:nvCxnSpPr>
        <p:spPr>
          <a:xfrm flipV="1">
            <a:off x="1733259" y="1201465"/>
            <a:ext cx="3821537" cy="2078138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9D5B859-4461-A34E-B11A-0E221FE3E735}"/>
              </a:ext>
            </a:extLst>
          </p:cNvPr>
          <p:cNvSpPr/>
          <p:nvPr/>
        </p:nvSpPr>
        <p:spPr>
          <a:xfrm>
            <a:off x="2244455" y="3099603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7" name="Straight Arrow Connector 84">
            <a:extLst>
              <a:ext uri="{FF2B5EF4-FFF2-40B4-BE49-F238E27FC236}">
                <a16:creationId xmlns:a16="http://schemas.microsoft.com/office/drawing/2014/main" id="{5DD200D0-FA45-1742-9B1A-512440864560}"/>
              </a:ext>
            </a:extLst>
          </p:cNvPr>
          <p:cNvCxnSpPr>
            <a:cxnSpLocks/>
          </p:cNvCxnSpPr>
          <p:nvPr/>
        </p:nvCxnSpPr>
        <p:spPr>
          <a:xfrm flipV="1">
            <a:off x="1788585" y="648293"/>
            <a:ext cx="7868468" cy="2746668"/>
          </a:xfrm>
          <a:prstGeom prst="curvedConnector3">
            <a:avLst>
              <a:gd name="adj1" fmla="val 62426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C926E29-76D4-944B-9775-67F2B681635A}"/>
              </a:ext>
            </a:extLst>
          </p:cNvPr>
          <p:cNvSpPr/>
          <p:nvPr/>
        </p:nvSpPr>
        <p:spPr>
          <a:xfrm>
            <a:off x="2929378" y="3226875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3" name="Straight Arrow Connector 84">
            <a:extLst>
              <a:ext uri="{FF2B5EF4-FFF2-40B4-BE49-F238E27FC236}">
                <a16:creationId xmlns:a16="http://schemas.microsoft.com/office/drawing/2014/main" id="{78863F9B-0187-F144-9D0A-6BFCB112B594}"/>
              </a:ext>
            </a:extLst>
          </p:cNvPr>
          <p:cNvCxnSpPr>
            <a:cxnSpLocks/>
          </p:cNvCxnSpPr>
          <p:nvPr/>
        </p:nvCxnSpPr>
        <p:spPr>
          <a:xfrm flipV="1">
            <a:off x="1787479" y="2925998"/>
            <a:ext cx="5022247" cy="612368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75DCFCA-0BF1-1049-B1B5-16AA688D34DA}"/>
              </a:ext>
            </a:extLst>
          </p:cNvPr>
          <p:cNvSpPr/>
          <p:nvPr/>
        </p:nvSpPr>
        <p:spPr>
          <a:xfrm>
            <a:off x="3370809" y="3397295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96" name="Straight Arrow Connector 84">
            <a:extLst>
              <a:ext uri="{FF2B5EF4-FFF2-40B4-BE49-F238E27FC236}">
                <a16:creationId xmlns:a16="http://schemas.microsoft.com/office/drawing/2014/main" id="{852DD73E-3C48-D748-989B-ED08641601EA}"/>
              </a:ext>
            </a:extLst>
          </p:cNvPr>
          <p:cNvCxnSpPr>
            <a:cxnSpLocks/>
          </p:cNvCxnSpPr>
          <p:nvPr/>
        </p:nvCxnSpPr>
        <p:spPr>
          <a:xfrm>
            <a:off x="1787478" y="3639140"/>
            <a:ext cx="2535146" cy="1812021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2221BB9-99DE-8449-89C4-85CDBB907AB4}"/>
              </a:ext>
            </a:extLst>
          </p:cNvPr>
          <p:cNvSpPr/>
          <p:nvPr/>
        </p:nvSpPr>
        <p:spPr>
          <a:xfrm>
            <a:off x="2940264" y="3836503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00" name="Straight Arrow Connector 84">
            <a:extLst>
              <a:ext uri="{FF2B5EF4-FFF2-40B4-BE49-F238E27FC236}">
                <a16:creationId xmlns:a16="http://schemas.microsoft.com/office/drawing/2014/main" id="{C61D1381-ECC1-D542-9942-29180158DF56}"/>
              </a:ext>
            </a:extLst>
          </p:cNvPr>
          <p:cNvCxnSpPr>
            <a:cxnSpLocks/>
          </p:cNvCxnSpPr>
          <p:nvPr/>
        </p:nvCxnSpPr>
        <p:spPr>
          <a:xfrm>
            <a:off x="1863565" y="3577295"/>
            <a:ext cx="5473232" cy="1876588"/>
          </a:xfrm>
          <a:prstGeom prst="curvedConnector2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25EC381C-0515-D943-9E3F-5EFD26B4B60D}"/>
              </a:ext>
            </a:extLst>
          </p:cNvPr>
          <p:cNvSpPr/>
          <p:nvPr/>
        </p:nvSpPr>
        <p:spPr>
          <a:xfrm>
            <a:off x="4576219" y="3789427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06" name="Straight Arrow Connector 84">
            <a:extLst>
              <a:ext uri="{FF2B5EF4-FFF2-40B4-BE49-F238E27FC236}">
                <a16:creationId xmlns:a16="http://schemas.microsoft.com/office/drawing/2014/main" id="{82794366-0471-B447-9923-E0971E5577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9010" y="4001902"/>
            <a:ext cx="963700" cy="156122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AEE9556C-821D-594B-B2E1-8A3A72E30C64}"/>
              </a:ext>
            </a:extLst>
          </p:cNvPr>
          <p:cNvSpPr/>
          <p:nvPr/>
        </p:nvSpPr>
        <p:spPr>
          <a:xfrm>
            <a:off x="1480860" y="3987281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007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435</Words>
  <Application>Microsoft Office PowerPoint</Application>
  <PresentationFormat>ワイド画面</PresentationFormat>
  <Paragraphs>213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-apple-system</vt:lpstr>
      <vt:lpstr>游ゴシック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東村邦彦 / TOUMURA，KUNIHIKO</dc:creator>
  <cp:lastModifiedBy>東村邦彦 / TOUMURA，KUNIHIKO</cp:lastModifiedBy>
  <cp:revision>23</cp:revision>
  <dcterms:created xsi:type="dcterms:W3CDTF">2019-07-25T02:43:29Z</dcterms:created>
  <dcterms:modified xsi:type="dcterms:W3CDTF">2019-08-30T05:05:41Z</dcterms:modified>
</cp:coreProperties>
</file>